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9" r:id="rId2"/>
    <p:sldId id="301" r:id="rId3"/>
    <p:sldId id="302" r:id="rId4"/>
    <p:sldId id="303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0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5">
          <p15:clr>
            <a:srgbClr val="A4A3A4"/>
          </p15:clr>
        </p15:guide>
        <p15:guide id="2" pos="688">
          <p15:clr>
            <a:srgbClr val="A4A3A4"/>
          </p15:clr>
        </p15:guide>
        <p15:guide id="3" pos="1782">
          <p15:clr>
            <a:srgbClr val="A4A3A4"/>
          </p15:clr>
        </p15:guide>
        <p15:guide id="4" pos="30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66BFBC"/>
    <a:srgbClr val="6080A6"/>
    <a:srgbClr val="9DD3D1"/>
    <a:srgbClr val="80CAC8"/>
    <a:srgbClr val="72C4C2"/>
    <a:srgbClr val="EC0E6D"/>
    <a:srgbClr val="FC6E5B"/>
    <a:srgbClr val="8CC066"/>
    <a:srgbClr val="BFBF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312" y="-72"/>
      </p:cViewPr>
      <p:guideLst>
        <p:guide orient="horz" pos="2185"/>
        <p:guide pos="688"/>
        <p:guide pos="1782"/>
        <p:guide pos="30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24"/>
    </p:cViewPr>
  </p:sorterViewPr>
  <p:notesViewPr>
    <p:cSldViewPr snapToGrid="0">
      <p:cViewPr varScale="1">
        <p:scale>
          <a:sx n="61" d="100"/>
          <a:sy n="61" d="100"/>
        </p:scale>
        <p:origin x="-2626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0BFC6-3B29-4E2D-A3B6-53B47CD7CC07}" type="datetimeFigureOut">
              <a:rPr lang="zh-TW" altLang="en-US" smtClean="0"/>
              <a:pPr/>
              <a:t>2019/11/4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6BA4E-D1D1-4801-8A3E-7A37BCD75C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91DC1-9EAD-4B78-A89E-D1D88CB7A176}" type="datetimeFigureOut">
              <a:rPr lang="zh-CN" altLang="en-US" smtClean="0"/>
              <a:pPr/>
              <a:t>2019/11/4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8AB49-021C-4110-BFEC-5A25B6600B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2213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178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齒輪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334963"/>
            <a:ext cx="10253663" cy="60166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308100"/>
            <a:ext cx="10748963" cy="4867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4BE8E-BB08-45CB-BA88-CA7584B490D8}" type="datetimeFigureOut">
              <a:rPr lang="zh-CN" altLang="en-US" smtClean="0"/>
              <a:pPr/>
              <a:t>2019/11/4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9F57F3-2881-429F-B472-0F325EEBAF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6D0E66F-69EB-4576-A8AC-F8B72B242B70}" type="datetimeFigureOut">
              <a:rPr lang="ja-JP" altLang="en-US"/>
              <a:pPr>
                <a:defRPr/>
              </a:pPr>
              <a:t>2019/11/4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AF631CE-22E3-4870-9538-D29F34C2B8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8"/>
          <p:cNvGrpSpPr/>
          <p:nvPr/>
        </p:nvGrpSpPr>
        <p:grpSpPr>
          <a:xfrm>
            <a:off x="0" y="0"/>
            <a:ext cx="12192000" cy="6858000"/>
            <a:chOff x="0" y="1"/>
            <a:chExt cx="12192000" cy="6857999"/>
          </a:xfrm>
        </p:grpSpPr>
        <p:pic>
          <p:nvPicPr>
            <p:cNvPr id="1032" name="图片 6"/>
            <p:cNvPicPr>
              <a:picLocks noChangeAspect="1"/>
            </p:cNvPicPr>
            <p:nvPr userDrawn="1"/>
          </p:nvPicPr>
          <p:blipFill>
            <a:blip r:embed="rId6" cstate="print"/>
            <a:srcRect t="6718" b="67133"/>
            <a:stretch>
              <a:fillRect/>
            </a:stretch>
          </p:blipFill>
          <p:spPr>
            <a:xfrm>
              <a:off x="3048" y="1"/>
              <a:ext cx="12188952" cy="1841500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8" name="矩形 7"/>
            <p:cNvSpPr/>
            <p:nvPr/>
          </p:nvSpPr>
          <p:spPr>
            <a:xfrm>
              <a:off x="0" y="1828800"/>
              <a:ext cx="12192000" cy="50292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65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9" name="圖片 8" descr="WP_Logo01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1009445" y="6373505"/>
            <a:ext cx="1135420" cy="428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</p:sldLayoutIdLst>
  <p:transition>
    <p:fade/>
  </p:transition>
  <p:hf sldNum="0" hdr="0" ft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28625" indent="-342900" algn="l" defTabSz="913765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75000"/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356870" indent="-356870" algn="l" defTabSz="913765" rtl="0" eaLnBrk="1" latinLnBrk="0" hangingPunct="1">
        <a:lnSpc>
          <a:spcPct val="130000"/>
        </a:lnSpc>
        <a:spcBef>
          <a:spcPts val="500"/>
        </a:spcBef>
        <a:buFont typeface="Calibri" panose="020F0502020204030204" pitchFamily="34" charset="0"/>
        <a:buChar char=" 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a\科學人雜誌知識庫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713" y="1310324"/>
            <a:ext cx="5453965" cy="1346376"/>
          </a:xfrm>
          <a:prstGeom prst="rect">
            <a:avLst/>
          </a:prstGeom>
          <a:noFill/>
        </p:spPr>
      </p:pic>
      <p:pic>
        <p:nvPicPr>
          <p:cNvPr id="8" name="圖片 7" descr="WP_Logo07(招牌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174" y="6127423"/>
            <a:ext cx="3344650" cy="494004"/>
          </a:xfrm>
          <a:prstGeom prst="rect">
            <a:avLst/>
          </a:prstGeom>
        </p:spPr>
      </p:pic>
      <p:sp>
        <p:nvSpPr>
          <p:cNvPr id="9" name="矩形 12"/>
          <p:cNvSpPr>
            <a:spLocks noChangeArrowheads="1"/>
          </p:cNvSpPr>
          <p:nvPr/>
        </p:nvSpPr>
        <p:spPr bwMode="auto">
          <a:xfrm>
            <a:off x="4654992" y="2810498"/>
            <a:ext cx="48283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標楷體" pitchFamily="65" charset="-120"/>
              </a:rPr>
              <a:t>Scientific American </a:t>
            </a:r>
            <a:r>
              <a:rPr lang="en-US" altLang="zh-TW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標楷體" pitchFamily="65" charset="-120"/>
              </a:rPr>
              <a:t>Online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789843" y="3556278"/>
            <a:ext cx="2433334" cy="1933752"/>
            <a:chOff x="3789843" y="3556278"/>
            <a:chExt cx="2433334" cy="1933752"/>
          </a:xfrm>
        </p:grpSpPr>
        <p:pic>
          <p:nvPicPr>
            <p:cNvPr id="5" name="圖片 4" descr="20161月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1128608">
              <a:off x="3789843" y="3695153"/>
              <a:ext cx="1388490" cy="179487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圖片 5" descr="20151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408281">
              <a:off x="4868553" y="3556278"/>
              <a:ext cx="1354624" cy="181181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圖片 3" descr="全文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613" y="1113053"/>
            <a:ext cx="8063522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002567" y="5552801"/>
            <a:ext cx="1001541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可在「關鍵字詞」欄位中鍵入欲檢索的資料，然後點選「開始檢索」。 若是想精確檢索範圍，可以點選「進階檢索」，選擇「出版年月」或是勾選「知識分類」 的項目。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02566" y="367105"/>
            <a:ext cx="9566031" cy="4429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全文檢索</a:t>
            </a:r>
          </a:p>
        </p:txBody>
      </p:sp>
      <p:sp>
        <p:nvSpPr>
          <p:cNvPr id="13316" name="Rectangle 15"/>
          <p:cNvSpPr>
            <a:spLocks noChangeArrowheads="1"/>
          </p:cNvSpPr>
          <p:nvPr/>
        </p:nvSpPr>
        <p:spPr bwMode="auto">
          <a:xfrm>
            <a:off x="3483951" y="2692127"/>
            <a:ext cx="4697046" cy="1944687"/>
          </a:xfrm>
          <a:prstGeom prst="rect">
            <a:avLst/>
          </a:prstGeom>
          <a:noFill/>
          <a:ln w="190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 sz="2000">
              <a:latin typeface="微軟正黑體"/>
              <a:ea typeface="微軟正黑體"/>
              <a:cs typeface="微軟正黑體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H="1" flipV="1">
            <a:off x="5785582" y="4701901"/>
            <a:ext cx="3908" cy="850900"/>
          </a:xfrm>
          <a:prstGeom prst="straightConnector1">
            <a:avLst/>
          </a:prstGeom>
          <a:ln w="22225">
            <a:solidFill>
              <a:srgbClr val="FF0000"/>
            </a:solidFill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知識分類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749" y="1333619"/>
            <a:ext cx="9808308" cy="3965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777631" y="363539"/>
            <a:ext cx="9847385" cy="61753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知識分類瀏覽</a:t>
            </a: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1243872" y="5586530"/>
            <a:ext cx="9407769" cy="70788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可勾選一項或數項知識分類進行文章檢索，並可利用欄位間做交集(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AND)、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聯集(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OR)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等組合查詢；亦可加上文章年月區間設定，縮小查詢範圍。</a:t>
            </a:r>
          </a:p>
        </p:txBody>
      </p:sp>
      <p:sp>
        <p:nvSpPr>
          <p:cNvPr id="14340" name="Rectangle 15"/>
          <p:cNvSpPr>
            <a:spLocks noChangeArrowheads="1"/>
          </p:cNvSpPr>
          <p:nvPr/>
        </p:nvSpPr>
        <p:spPr bwMode="auto">
          <a:xfrm>
            <a:off x="3295411" y="3065580"/>
            <a:ext cx="5406292" cy="1604963"/>
          </a:xfrm>
          <a:prstGeom prst="rect">
            <a:avLst/>
          </a:prstGeom>
          <a:noFill/>
          <a:ln w="190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 sz="2000">
              <a:latin typeface="微軟正黑體"/>
              <a:ea typeface="微軟正黑體"/>
              <a:cs typeface="微軟正黑體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H="1" flipV="1">
            <a:off x="5950688" y="4735630"/>
            <a:ext cx="3908" cy="850900"/>
          </a:xfrm>
          <a:prstGeom prst="straightConnector1">
            <a:avLst/>
          </a:prstGeom>
          <a:ln w="22225">
            <a:solidFill>
              <a:srgbClr val="FF0000"/>
            </a:solidFill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目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3885" y="1360293"/>
            <a:ext cx="9059985" cy="435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0386326" y="3053761"/>
            <a:ext cx="1684215" cy="1016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本期封面、封面專題簡介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696947" y="6040242"/>
            <a:ext cx="7877908" cy="40005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文章標題分類、標題、作者、譯者、出版年月</a:t>
            </a:r>
          </a:p>
        </p:txBody>
      </p:sp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777631" y="363539"/>
            <a:ext cx="9847385" cy="61753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文章目錄瀏覽</a:t>
            </a:r>
          </a:p>
        </p:txBody>
      </p:sp>
      <p:sp>
        <p:nvSpPr>
          <p:cNvPr id="15365" name="Rectangle 15"/>
          <p:cNvSpPr>
            <a:spLocks noChangeArrowheads="1"/>
          </p:cNvSpPr>
          <p:nvPr/>
        </p:nvSpPr>
        <p:spPr bwMode="auto">
          <a:xfrm>
            <a:off x="1431224" y="2871592"/>
            <a:ext cx="6381262" cy="1223962"/>
          </a:xfrm>
          <a:prstGeom prst="rect">
            <a:avLst/>
          </a:prstGeom>
          <a:noFill/>
          <a:ln w="190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 sz="2000">
              <a:latin typeface="微軟正黑體"/>
              <a:ea typeface="微軟正黑體"/>
              <a:cs typeface="微軟正黑體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7861955" y="3431357"/>
            <a:ext cx="2592371" cy="56561"/>
          </a:xfrm>
          <a:prstGeom prst="straightConnector1">
            <a:avLst/>
          </a:prstGeom>
          <a:ln w="22225">
            <a:solidFill>
              <a:srgbClr val="FF0000"/>
            </a:solidFill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 flipV="1">
            <a:off x="5633947" y="5743380"/>
            <a:ext cx="11723" cy="333375"/>
          </a:xfrm>
          <a:prstGeom prst="straightConnector1">
            <a:avLst/>
          </a:prstGeom>
          <a:ln w="22225">
            <a:solidFill>
              <a:srgbClr val="FF0000"/>
            </a:solidFill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Rectangle 15"/>
          <p:cNvSpPr>
            <a:spLocks noChangeArrowheads="1"/>
          </p:cNvSpPr>
          <p:nvPr/>
        </p:nvSpPr>
        <p:spPr bwMode="auto">
          <a:xfrm>
            <a:off x="1343301" y="4455917"/>
            <a:ext cx="8772769" cy="1223962"/>
          </a:xfrm>
          <a:prstGeom prst="rect">
            <a:avLst/>
          </a:prstGeom>
          <a:noFill/>
          <a:ln w="190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 sz="2000">
              <a:latin typeface="微軟正黑體"/>
              <a:ea typeface="微軟正黑體"/>
              <a:cs typeface="微軟正黑體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圖片 32" descr="五項內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8201" y="1173399"/>
            <a:ext cx="8684846" cy="4625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777631" y="363539"/>
            <a:ext cx="9847385" cy="61753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文章瀏覽畫面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46185" y="2296251"/>
            <a:ext cx="1506416" cy="7080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開啟本文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PDF</a:t>
            </a:r>
            <a:endParaRPr kumimoji="0"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235879" y="5924981"/>
            <a:ext cx="3190631" cy="7080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開啟「科學小字典」之隨點隨查功能。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133903" y="5922101"/>
            <a:ext cx="3751385" cy="7080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拉下選單，可直接點閱本期其他文章。</a:t>
            </a:r>
          </a:p>
        </p:txBody>
      </p:sp>
      <p:sp>
        <p:nvSpPr>
          <p:cNvPr id="16391" name="Rectangle 15"/>
          <p:cNvSpPr>
            <a:spLocks noChangeArrowheads="1"/>
          </p:cNvSpPr>
          <p:nvPr/>
        </p:nvSpPr>
        <p:spPr bwMode="auto">
          <a:xfrm>
            <a:off x="2196124" y="2656613"/>
            <a:ext cx="887046" cy="215900"/>
          </a:xfrm>
          <a:prstGeom prst="rect">
            <a:avLst/>
          </a:prstGeom>
          <a:noFill/>
          <a:ln w="190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 sz="20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6392" name="Rectangle 15"/>
          <p:cNvSpPr>
            <a:spLocks noChangeArrowheads="1"/>
          </p:cNvSpPr>
          <p:nvPr/>
        </p:nvSpPr>
        <p:spPr bwMode="auto">
          <a:xfrm>
            <a:off x="7248769" y="2656613"/>
            <a:ext cx="885093" cy="215900"/>
          </a:xfrm>
          <a:prstGeom prst="rect">
            <a:avLst/>
          </a:prstGeom>
          <a:noFill/>
          <a:ln w="190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 sz="20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6393" name="Rectangle 15"/>
          <p:cNvSpPr>
            <a:spLocks noChangeArrowheads="1"/>
          </p:cNvSpPr>
          <p:nvPr/>
        </p:nvSpPr>
        <p:spPr bwMode="auto">
          <a:xfrm>
            <a:off x="3260970" y="2224814"/>
            <a:ext cx="1062892" cy="287337"/>
          </a:xfrm>
          <a:prstGeom prst="rect">
            <a:avLst/>
          </a:prstGeom>
          <a:noFill/>
          <a:ln w="190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 sz="2000">
              <a:latin typeface="微軟正黑體"/>
              <a:ea typeface="微軟正黑體"/>
              <a:cs typeface="微軟正黑體"/>
            </a:endParaRPr>
          </a:p>
        </p:txBody>
      </p:sp>
      <p:cxnSp>
        <p:nvCxnSpPr>
          <p:cNvPr id="19" name="肘形接點 15"/>
          <p:cNvCxnSpPr>
            <a:stCxn id="7" idx="0"/>
          </p:cNvCxnSpPr>
          <p:nvPr/>
        </p:nvCxnSpPr>
        <p:spPr>
          <a:xfrm rot="16200000" flipV="1">
            <a:off x="6779253" y="3873039"/>
            <a:ext cx="2983818" cy="1120066"/>
          </a:xfrm>
          <a:prstGeom prst="bentConnector3">
            <a:avLst>
              <a:gd name="adj1" fmla="val 50000"/>
            </a:avLst>
          </a:prstGeom>
          <a:ln w="22225" cap="rnd">
            <a:solidFill>
              <a:srgbClr val="FF0000"/>
            </a:solidFill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接點 15"/>
          <p:cNvCxnSpPr>
            <a:stCxn id="8" idx="0"/>
          </p:cNvCxnSpPr>
          <p:nvPr/>
        </p:nvCxnSpPr>
        <p:spPr>
          <a:xfrm rot="16200000" flipV="1">
            <a:off x="2244148" y="4156653"/>
            <a:ext cx="3348583" cy="182314"/>
          </a:xfrm>
          <a:prstGeom prst="bentConnector3">
            <a:avLst>
              <a:gd name="adj1" fmla="val 49719"/>
            </a:avLst>
          </a:prstGeom>
          <a:ln w="22225" cap="rnd">
            <a:solidFill>
              <a:srgbClr val="FF0000"/>
            </a:solidFill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1746739" y="2759800"/>
            <a:ext cx="363415" cy="0"/>
          </a:xfrm>
          <a:prstGeom prst="straightConnector1">
            <a:avLst/>
          </a:prstGeom>
          <a:ln w="22225">
            <a:solidFill>
              <a:srgbClr val="FF0000"/>
            </a:solidFill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圖片 47" descr="五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735" y="3160619"/>
            <a:ext cx="1694324" cy="18364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左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839" y="1196975"/>
            <a:ext cx="4101124" cy="4319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圖片 5" descr="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270" y="1196975"/>
            <a:ext cx="4179276" cy="4248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058270" y="5732464"/>
            <a:ext cx="4183184" cy="7080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輸入關鍵字，並按「查詢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鍵，即顯示所有相關詞條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374684" y="5732464"/>
            <a:ext cx="3987801" cy="40011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點選詞條名稱連結，即可察看 </a:t>
            </a:r>
            <a:endParaRPr kumimoji="0" lang="en-US" altLang="zh-TW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>
          <a:xfrm>
            <a:off x="777631" y="363539"/>
            <a:ext cx="9847385" cy="61753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科學小字典</a:t>
            </a:r>
          </a:p>
        </p:txBody>
      </p:sp>
      <p:sp>
        <p:nvSpPr>
          <p:cNvPr id="17414" name="Rectangle 15"/>
          <p:cNvSpPr>
            <a:spLocks noChangeArrowheads="1"/>
          </p:cNvSpPr>
          <p:nvPr/>
        </p:nvSpPr>
        <p:spPr bwMode="auto">
          <a:xfrm>
            <a:off x="1146192" y="1700214"/>
            <a:ext cx="2836985" cy="288925"/>
          </a:xfrm>
          <a:prstGeom prst="rect">
            <a:avLst/>
          </a:prstGeom>
          <a:noFill/>
          <a:ln w="190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 sz="2000">
              <a:latin typeface="微軟正黑體"/>
              <a:ea typeface="微軟正黑體"/>
              <a:cs typeface="微軟正黑體"/>
            </a:endParaRPr>
          </a:p>
        </p:txBody>
      </p:sp>
      <p:cxnSp>
        <p:nvCxnSpPr>
          <p:cNvPr id="12" name="肘形接點 15"/>
          <p:cNvCxnSpPr>
            <a:stCxn id="7" idx="1"/>
          </p:cNvCxnSpPr>
          <p:nvPr/>
        </p:nvCxnSpPr>
        <p:spPr>
          <a:xfrm rot="10800000" flipH="1">
            <a:off x="1058270" y="2060575"/>
            <a:ext cx="1328615" cy="4025900"/>
          </a:xfrm>
          <a:prstGeom prst="bentConnector4">
            <a:avLst>
              <a:gd name="adj1" fmla="val -21164"/>
              <a:gd name="adj2" fmla="val 94138"/>
            </a:avLst>
          </a:prstGeom>
          <a:ln w="22225" cap="rnd">
            <a:solidFill>
              <a:srgbClr val="FF0000"/>
            </a:solidFill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>
            <a:off x="5311792" y="3357563"/>
            <a:ext cx="797169" cy="0"/>
          </a:xfrm>
          <a:prstGeom prst="straightConnector1">
            <a:avLst/>
          </a:prstGeom>
          <a:ln w="22225">
            <a:solidFill>
              <a:srgbClr val="FF0000"/>
            </a:solidFill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Rectangle 15"/>
          <p:cNvSpPr>
            <a:spLocks noChangeArrowheads="1"/>
          </p:cNvSpPr>
          <p:nvPr/>
        </p:nvSpPr>
        <p:spPr bwMode="auto">
          <a:xfrm>
            <a:off x="1146193" y="4365625"/>
            <a:ext cx="1772139" cy="215900"/>
          </a:xfrm>
          <a:prstGeom prst="rect">
            <a:avLst/>
          </a:prstGeom>
          <a:noFill/>
          <a:ln w="190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 sz="20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7418" name="Rectangle 15"/>
          <p:cNvSpPr>
            <a:spLocks noChangeArrowheads="1"/>
          </p:cNvSpPr>
          <p:nvPr/>
        </p:nvSpPr>
        <p:spPr bwMode="auto">
          <a:xfrm>
            <a:off x="6286763" y="2133601"/>
            <a:ext cx="3987799" cy="1871663"/>
          </a:xfrm>
          <a:prstGeom prst="rect">
            <a:avLst/>
          </a:prstGeom>
          <a:noFill/>
          <a:ln w="190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 sz="2000">
              <a:latin typeface="微軟正黑體"/>
              <a:ea typeface="微軟正黑體"/>
              <a:cs typeface="微軟正黑體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776" y="1772816"/>
            <a:ext cx="9285403" cy="2805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為使知識庫相關功能正常使用，電腦使用者建議您使用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Chrome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瀏覽。使用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Safari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瀏覽器、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Firefox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瀏覽器，請以最新版本為主。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IE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瀏覽器請使用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IE 10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以 上（含）版本。 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</a:pP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2.     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iPhone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iPad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或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Android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智慧型手機，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iOS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版本需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6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以上，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Android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版本需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4.0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以上。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1389370" y="286553"/>
            <a:ext cx="8584190" cy="61753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技術支援</a:t>
            </a:r>
            <a:r>
              <a:rPr lang="en-US" altLang="zh-TW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lib.wordpedia.com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en-US" altLang="zh-CN" sz="3200" spc="200" dirty="0" err="1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科學人雜誌》知識庫</a:t>
            </a:r>
            <a:r>
              <a:rPr lang="en-US" altLang="zh-CN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3200" spc="200" dirty="0" err="1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謝謝觀看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647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37976" y="369158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科學人雜誌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全球科普雜誌第一品牌</a:t>
            </a:r>
          </a:p>
        </p:txBody>
      </p:sp>
      <p:sp>
        <p:nvSpPr>
          <p:cNvPr id="7" name="矩形 6"/>
          <p:cNvSpPr/>
          <p:nvPr/>
        </p:nvSpPr>
        <p:spPr>
          <a:xfrm>
            <a:off x="1077795" y="1187166"/>
            <a:ext cx="8933469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Scientific American 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創刊於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1845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年，是全球科普雜誌的第一品牌。全球已有多個語版，最常被全球媒體、重要報告引用的科學雜誌， 也是公認最能掌握全球科學發展趨勢的科普雜誌。</a:t>
            </a:r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    遠流於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2002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年出版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科學人雜誌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中文版，年年榮獲雜誌出版最高榮譽金鼎獎的肯定。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科學人雜誌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是一扇看向世界科學頂峰的窗，一個科學與人文對話的平台，更是</a:t>
            </a:r>
            <a:r>
              <a:rPr lang="zh-TW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每一個科學愛好者及學習者必讀的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科普</a:t>
            </a:r>
            <a:r>
              <a:rPr lang="zh-TW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雜誌。</a:t>
            </a:r>
            <a:endParaRPr lang="zh-TW" alt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6630856" y="5000793"/>
            <a:ext cx="3916238" cy="1626525"/>
            <a:chOff x="6894806" y="4972513"/>
            <a:chExt cx="3916238" cy="1626525"/>
          </a:xfrm>
        </p:grpSpPr>
        <p:pic>
          <p:nvPicPr>
            <p:cNvPr id="4" name="圖片 3" descr="5月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4806" y="4991218"/>
              <a:ext cx="1211580" cy="16078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圖片 4" descr="6月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9464" y="4991411"/>
              <a:ext cx="1211580" cy="1600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圖片 7" descr="10月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65648" y="4972513"/>
              <a:ext cx="1219200" cy="16230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44339" y="1395242"/>
            <a:ext cx="880463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科學人雜誌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內容涵蓋多元面向，串聯生物學、宇宙學、醫學、物理學、神經科學、環境科學等，報導全球最新的科學、技術發展及產 業趨勢。除了原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Scientific American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文章精確編譯外，</a:t>
            </a:r>
            <a:r>
              <a:rPr lang="zh-TW" alt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台灣延伸企劃採訪篇章約佔 </a:t>
            </a:r>
            <a:r>
              <a:rPr lang="en-US" altLang="zh-TW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40%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，藉由淺顯易懂的編輯呈現方式，帶給產業 精英、知識家庭、高中及大專院校師生最具未來性的知識力。 閱讀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科學人雜誌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讓您輕鬆掌握科學趨勢，預見全球變革。</a:t>
            </a:r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endParaRPr lang="zh-TW" altLang="en-US" sz="2200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193800" y="334963"/>
            <a:ext cx="387798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科學人雜誌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en-US" altLang="zh-TW" sz="3200" b="1" dirty="0" err="1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內容</a:t>
            </a:r>
            <a:endParaRPr lang="zh-TW" altLang="en-US" sz="32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7230350" y="4069337"/>
            <a:ext cx="3223967" cy="2307643"/>
            <a:chOff x="7663992" y="4116472"/>
            <a:chExt cx="3223967" cy="2307643"/>
          </a:xfrm>
        </p:grpSpPr>
        <p:pic>
          <p:nvPicPr>
            <p:cNvPr id="4" name="圖片 3" descr="2012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0205" y="4116472"/>
              <a:ext cx="1197754" cy="17207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圖片 6" descr="2014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9711" y="4383663"/>
              <a:ext cx="1228465" cy="17125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圖片 7" descr="20168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3992" y="4695208"/>
              <a:ext cx="1213110" cy="172890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36830" y="1407510"/>
            <a:ext cx="907813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r>
              <a:rPr kumimoji="1"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收錄</a:t>
            </a:r>
            <a:r>
              <a:rPr kumimoji="1"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2002</a:t>
            </a:r>
            <a:r>
              <a:rPr kumimoji="1"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年創刊以來的所有科學人雜誌內容，每月更新前一個月的資料。知識庫還可用「全文檢索」、「標題</a:t>
            </a:r>
            <a:r>
              <a:rPr kumimoji="1"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∕</a:t>
            </a:r>
            <a:r>
              <a:rPr kumimoji="1"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作者檢索」、「知識分類瀏覽」方式快速搜尋到想要查詢的科學主題，並可瀏覽文字或</a:t>
            </a:r>
            <a:r>
              <a:rPr kumimoji="1"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PDF</a:t>
            </a:r>
            <a:r>
              <a:rPr kumimoji="1"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雜誌版面。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endParaRPr kumimoji="1"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r>
              <a:rPr kumimoji="1"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</a:t>
            </a:r>
            <a:r>
              <a:rPr kumimoji="1"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此外，並提供貼心的「科學小字典」功能，讓您輕鬆掌握科技詞彙，快速跨越閱讀門檻。</a:t>
            </a:r>
            <a:endParaRPr kumimoji="1" lang="zh-TW" alt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36738" algn="l"/>
              </a:tabLst>
            </a:pP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標題 5"/>
          <p:cNvSpPr txBox="1">
            <a:spLocks/>
          </p:cNvSpPr>
          <p:nvPr/>
        </p:nvSpPr>
        <p:spPr>
          <a:xfrm>
            <a:off x="1193800" y="334963"/>
            <a:ext cx="510909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《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科學人雜誌知識庫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》</a:t>
            </a:r>
            <a:r>
              <a:rPr kumimoji="0" lang="en-US" altLang="zh-TW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特色</a:t>
            </a:r>
            <a:endParaRPr kumimoji="0" lang="zh-TW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898687" y="4205961"/>
            <a:ext cx="4438034" cy="2048095"/>
            <a:chOff x="6143789" y="4187107"/>
            <a:chExt cx="4438034" cy="2048095"/>
          </a:xfrm>
        </p:grpSpPr>
        <p:pic>
          <p:nvPicPr>
            <p:cNvPr id="6" name="圖片 5" descr="8月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77863" y="4619762"/>
              <a:ext cx="1203960" cy="16154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圖片 6" descr="2011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1226" y="4187107"/>
              <a:ext cx="1158240" cy="16306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圖片 7" descr="2016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8787" y="4563350"/>
              <a:ext cx="1234440" cy="16306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圖片 8" descr="2017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3789" y="4262867"/>
              <a:ext cx="1219200" cy="16078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8"/>
          <p:cNvSpPr txBox="1">
            <a:spLocks noChangeArrowheads="1"/>
          </p:cNvSpPr>
          <p:nvPr/>
        </p:nvSpPr>
        <p:spPr bwMode="auto">
          <a:xfrm>
            <a:off x="1045308" y="1167773"/>
            <a:ext cx="926761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TW" sz="20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◎</a:t>
            </a:r>
            <a:r>
              <a:rPr lang="zh-TW" alt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科學</a:t>
            </a:r>
            <a:r>
              <a:rPr lang="zh-TW" alt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入門最佳指南，中英對照隨時切換</a:t>
            </a:r>
            <a:r>
              <a:rPr lang="zh-TW" alt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：科學人雜誌之作者均為各</a:t>
            </a:r>
            <a:r>
              <a:rPr lang="zh-TW" alt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學術</a:t>
            </a:r>
            <a:endParaRPr lang="en-US" altLang="zh-TW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TW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  </a:t>
            </a:r>
            <a:r>
              <a:rPr lang="zh-TW" alt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領域</a:t>
            </a:r>
            <a:r>
              <a:rPr lang="zh-TW" alt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菁英，並擅長“</a:t>
            </a:r>
            <a:r>
              <a:rPr lang="zh-TW" altLang="en-US" sz="21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科普寫作</a:t>
            </a:r>
            <a:r>
              <a:rPr lang="zh-TW" alt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”方式，兼顧科學深度與文字通俗性。</a:t>
            </a:r>
            <a:r>
              <a:rPr lang="zh-TW" alt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中</a:t>
            </a:r>
            <a:endParaRPr lang="en-US" altLang="zh-TW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TW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  </a:t>
            </a:r>
            <a:r>
              <a:rPr lang="zh-TW" alt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英文</a:t>
            </a:r>
            <a:r>
              <a:rPr lang="zh-TW" alt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隨時切換，增強科普英文能力。</a:t>
            </a:r>
            <a:endParaRPr lang="en-US" altLang="zh-TW" sz="2100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zh-TW" altLang="en-US" sz="2100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微軟正黑體"/>
              </a:rPr>
              <a:t>◎</a:t>
            </a:r>
            <a:r>
              <a:rPr lang="zh-TW" alt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網頁</a:t>
            </a:r>
            <a:r>
              <a:rPr lang="zh-TW" alt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格式閱讀，</a:t>
            </a:r>
            <a:r>
              <a:rPr lang="en-US" altLang="zh-TW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PDF</a:t>
            </a:r>
            <a:r>
              <a:rPr lang="zh-TW" alt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版本列印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  <a:cs typeface="微軟正黑體"/>
              </a:rPr>
              <a:t>：本知識庫除了「</a:t>
            </a:r>
            <a:r>
              <a:rPr lang="zh-TW" altLang="en-US" sz="21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網頁格式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  <a:cs typeface="微軟正黑體"/>
              </a:rPr>
              <a:t>」之外，並提供「</a:t>
            </a:r>
            <a:r>
              <a:rPr lang="en-US" altLang="zh-TW" sz="21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PDF</a:t>
            </a:r>
            <a:r>
              <a:rPr lang="zh-TW" altLang="en-US" sz="21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格式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  <a:cs typeface="微軟正黑體"/>
              </a:rPr>
              <a:t>」以保留雜誌原始的圖文編排，方便使用者列印閱讀與存檔。</a:t>
            </a:r>
            <a:endParaRPr lang="en-US" altLang="zh-TW" sz="2100" dirty="0"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zh-TW" sz="2100" dirty="0">
              <a:solidFill>
                <a:srgbClr val="898989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微軟正黑體"/>
              </a:rPr>
              <a:t>◎</a:t>
            </a:r>
            <a:r>
              <a:rPr lang="zh-TW" altLang="zh-TW" sz="2100" b="1" dirty="0" smtClean="0">
                <a:latin typeface="標楷體" pitchFamily="65" charset="-120"/>
                <a:ea typeface="標楷體" pitchFamily="65" charset="-120"/>
              </a:rPr>
              <a:t>三大檢索功能，三種瀏覽方式</a:t>
            </a:r>
            <a:r>
              <a:rPr lang="zh-TW" altLang="en-US" sz="21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100" dirty="0" smtClean="0">
                <a:latin typeface="標楷體" pitchFamily="65" charset="-120"/>
                <a:ea typeface="標楷體" pitchFamily="65" charset="-120"/>
              </a:rPr>
              <a:t>提供「</a:t>
            </a:r>
            <a:r>
              <a:rPr lang="zh-TW" altLang="zh-TW" sz="21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標題</a:t>
            </a:r>
            <a:r>
              <a:rPr lang="zh-TW" altLang="zh-TW" sz="2100" dirty="0" smtClean="0">
                <a:latin typeface="標楷體" pitchFamily="65" charset="-120"/>
                <a:ea typeface="標楷體" pitchFamily="65" charset="-120"/>
              </a:rPr>
              <a:t>」、「</a:t>
            </a:r>
            <a:r>
              <a:rPr lang="zh-TW" altLang="zh-TW" sz="21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作</a:t>
            </a:r>
            <a:r>
              <a:rPr lang="en-US" altLang="zh-TW" sz="21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∕</a:t>
            </a:r>
            <a:r>
              <a:rPr lang="zh-TW" altLang="zh-TW" sz="21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譯者</a:t>
            </a:r>
            <a:r>
              <a:rPr lang="zh-TW" altLang="zh-TW" sz="2100" dirty="0" smtClean="0">
                <a:latin typeface="標楷體" pitchFamily="65" charset="-120"/>
                <a:ea typeface="標楷體" pitchFamily="65" charset="-120"/>
              </a:rPr>
              <a:t>」、「</a:t>
            </a:r>
            <a:r>
              <a:rPr lang="zh-TW" altLang="zh-TW" sz="21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全文</a:t>
            </a:r>
            <a:r>
              <a:rPr lang="zh-TW" altLang="zh-TW" sz="2100" dirty="0" smtClean="0">
                <a:latin typeface="標楷體" pitchFamily="65" charset="-120"/>
                <a:ea typeface="標楷體" pitchFamily="65" charset="-120"/>
              </a:rPr>
              <a:t>」 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100" dirty="0" smtClean="0">
                <a:latin typeface="標楷體" pitchFamily="65" charset="-120"/>
                <a:ea typeface="標楷體" pitchFamily="65" charset="-120"/>
              </a:rPr>
              <a:t>檢索功能，每一種檢索方式均提供交叉查詢功能，您可自行設定查詢條件，</a:t>
            </a:r>
            <a:endParaRPr lang="en-US" altLang="zh-TW" sz="21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100" dirty="0" smtClean="0">
                <a:latin typeface="標楷體" pitchFamily="65" charset="-120"/>
                <a:ea typeface="標楷體" pitchFamily="65" charset="-120"/>
              </a:rPr>
              <a:t>快速搜尋欲閱讀的文章；此外，並提供「目錄」、「知識分類」、「作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∕</a:t>
            </a:r>
            <a:r>
              <a:rPr lang="zh-TW" altLang="zh-TW" sz="2100" dirty="0" smtClean="0">
                <a:latin typeface="標楷體" pitchFamily="65" charset="-120"/>
                <a:ea typeface="標楷體" pitchFamily="65" charset="-120"/>
              </a:rPr>
              <a:t>譯</a:t>
            </a:r>
            <a:endParaRPr lang="en-US" altLang="zh-TW" sz="21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100" dirty="0" smtClean="0">
                <a:latin typeface="標楷體" pitchFamily="65" charset="-120"/>
                <a:ea typeface="標楷體" pitchFamily="65" charset="-120"/>
              </a:rPr>
              <a:t>者清單」三種瀏覽方式，您可根據個人需要選擇，深入瞭解相關內容。</a:t>
            </a:r>
          </a:p>
          <a:p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21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微軟正黑體"/>
              </a:rPr>
              <a:t>◎</a:t>
            </a:r>
            <a:r>
              <a:rPr lang="zh-TW" alt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「科學</a:t>
            </a:r>
            <a:r>
              <a:rPr lang="zh-TW" alt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小字典」翻譯精準：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  <a:cs typeface="微軟正黑體"/>
              </a:rPr>
              <a:t>為協助使用者能更有效吸收科技新知，我們特別將文章中的各類科學術語及專有名詞整理出來，除了列出中英文對照外，並列出其屬性及參考資料。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zh-TW" altLang="en-US" sz="2400" dirty="0">
              <a:solidFill>
                <a:srgbClr val="898989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</p:txBody>
      </p:sp>
      <p:sp>
        <p:nvSpPr>
          <p:cNvPr id="4" name="標題 5"/>
          <p:cNvSpPr txBox="1">
            <a:spLocks/>
          </p:cNvSpPr>
          <p:nvPr/>
        </p:nvSpPr>
        <p:spPr>
          <a:xfrm>
            <a:off x="1193800" y="334963"/>
            <a:ext cx="592982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《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科學人雜誌知識庫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》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產品功能</a:t>
            </a:r>
            <a:endParaRPr kumimoji="0" lang="zh-TW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69695" y="3814235"/>
            <a:ext cx="3595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42988"/>
            <a:r>
              <a:rPr lang="en-US" altLang="zh-TW" sz="4400" b="1" dirty="0" smtClean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  <a:cs typeface="微軟正黑體"/>
              </a:rPr>
              <a:t>操作介紹</a:t>
            </a:r>
            <a:endParaRPr lang="en-US" altLang="zh-TW" sz="5400" b="1" dirty="0" smtClean="0"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pic>
        <p:nvPicPr>
          <p:cNvPr id="3" name="Picture 2" descr="G:\sa\科學人雜誌知識庫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871" y="1828802"/>
            <a:ext cx="6714115" cy="165745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5"/>
          <p:cNvSpPr>
            <a:spLocks noChangeArrowheads="1"/>
          </p:cNvSpPr>
          <p:nvPr/>
        </p:nvSpPr>
        <p:spPr bwMode="auto">
          <a:xfrm>
            <a:off x="1676085" y="480315"/>
            <a:ext cx="7444519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2800" b="1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進入本知識庫之後，您將看到下列主畫面：</a:t>
            </a:r>
            <a:r>
              <a:rPr kumimoji="0" lang="zh-TW" altLang="en-US" sz="2800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 </a:t>
            </a:r>
          </a:p>
        </p:txBody>
      </p:sp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2047387" y="4956615"/>
            <a:ext cx="7407698" cy="123110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kumimoji="0" lang="zh-TW" altLang="en-US" sz="2000" dirty="0">
                <a:latin typeface="微軟正黑體"/>
                <a:ea typeface="微軟正黑體"/>
                <a:cs typeface="Arial Unicode MS" pitchFamily="34" charset="-120"/>
              </a:rPr>
              <a:t>  </a:t>
            </a:r>
            <a:r>
              <a:rPr kumimoji="0" lang="zh-TW" altLang="en-US" dirty="0">
                <a:latin typeface="微軟正黑體"/>
                <a:ea typeface="微軟正黑體"/>
                <a:cs typeface="Arial Unicode MS" pitchFamily="34" charset="-120"/>
              </a:rPr>
              <a:t>選擇「</a:t>
            </a:r>
            <a:r>
              <a:rPr kumimoji="0" lang="zh-TW" altLang="en-US" b="1" dirty="0">
                <a:solidFill>
                  <a:srgbClr val="0070C0"/>
                </a:solidFill>
                <a:latin typeface="微軟正黑體"/>
                <a:ea typeface="微軟正黑體"/>
                <a:cs typeface="Arial Unicode MS" pitchFamily="34" charset="-120"/>
              </a:rPr>
              <a:t>開始檢索</a:t>
            </a:r>
            <a:r>
              <a:rPr kumimoji="0" lang="zh-TW" altLang="en-US" dirty="0">
                <a:latin typeface="微軟正黑體"/>
                <a:ea typeface="微軟正黑體"/>
                <a:cs typeface="Arial Unicode MS" pitchFamily="34" charset="-120"/>
              </a:rPr>
              <a:t>」您將可直接以查詢的方式，找到您想閱讀的資料。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kumimoji="0" lang="zh-TW" altLang="en-US" dirty="0">
                <a:latin typeface="微軟正黑體"/>
                <a:ea typeface="微軟正黑體"/>
                <a:cs typeface="Arial Unicode MS" pitchFamily="34" charset="-120"/>
              </a:rPr>
              <a:t>  選擇「</a:t>
            </a:r>
            <a:r>
              <a:rPr kumimoji="0" lang="zh-TW" altLang="en-US" b="1" dirty="0">
                <a:solidFill>
                  <a:srgbClr val="0070C0"/>
                </a:solidFill>
                <a:latin typeface="微軟正黑體"/>
                <a:ea typeface="微軟正黑體"/>
                <a:cs typeface="Arial Unicode MS" pitchFamily="34" charset="-120"/>
              </a:rPr>
              <a:t>資料庫簡介</a:t>
            </a:r>
            <a:r>
              <a:rPr kumimoji="0" lang="zh-TW" altLang="en-US" dirty="0">
                <a:latin typeface="微軟正黑體"/>
                <a:ea typeface="微軟正黑體"/>
                <a:cs typeface="Arial Unicode MS" pitchFamily="34" charset="-120"/>
              </a:rPr>
              <a:t>」將幫助您了解本產品的基本資料及製作過程。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kumimoji="0" lang="zh-TW" altLang="en-US" dirty="0">
                <a:latin typeface="微軟正黑體"/>
                <a:ea typeface="微軟正黑體"/>
                <a:cs typeface="Arial Unicode MS" pitchFamily="34" charset="-120"/>
              </a:rPr>
              <a:t>  選擇「</a:t>
            </a:r>
            <a:r>
              <a:rPr kumimoji="0" lang="zh-TW" altLang="en-US" b="1" dirty="0">
                <a:solidFill>
                  <a:srgbClr val="0070C0"/>
                </a:solidFill>
                <a:latin typeface="微軟正黑體"/>
                <a:ea typeface="微軟正黑體"/>
                <a:cs typeface="Arial Unicode MS" pitchFamily="34" charset="-120"/>
              </a:rPr>
              <a:t>操作說明</a:t>
            </a:r>
            <a:r>
              <a:rPr kumimoji="0" lang="zh-TW" altLang="en-US" dirty="0">
                <a:latin typeface="微軟正黑體"/>
                <a:ea typeface="微軟正黑體"/>
                <a:cs typeface="Arial Unicode MS" pitchFamily="34" charset="-120"/>
              </a:rPr>
              <a:t>」將可幫助您了解基本的檢索方式，和圖示的功能。 </a:t>
            </a:r>
          </a:p>
        </p:txBody>
      </p:sp>
      <p:pic>
        <p:nvPicPr>
          <p:cNvPr id="5" name="圖片 4" descr="sa中英封面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3113" y="1295455"/>
            <a:ext cx="7404406" cy="33613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 descr="sa首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8324" y="1554280"/>
            <a:ext cx="8534400" cy="4967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266" name="Rectangle 2"/>
          <p:cNvSpPr txBox="1">
            <a:spLocks noChangeArrowheads="1"/>
          </p:cNvSpPr>
          <p:nvPr/>
        </p:nvSpPr>
        <p:spPr bwMode="auto">
          <a:xfrm>
            <a:off x="4058139" y="404813"/>
            <a:ext cx="41011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zh-TW" altLang="en-US" sz="2800" b="1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介面基本配置說明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6185" y="1841618"/>
            <a:ext cx="1398954" cy="5048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索引瀏覽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615247" y="1986080"/>
            <a:ext cx="1500554" cy="5048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快速檢索</a:t>
            </a:r>
          </a:p>
        </p:txBody>
      </p:sp>
      <p:sp>
        <p:nvSpPr>
          <p:cNvPr id="11269" name="Rectangle 15"/>
          <p:cNvSpPr>
            <a:spLocks noChangeArrowheads="1"/>
          </p:cNvSpPr>
          <p:nvPr/>
        </p:nvSpPr>
        <p:spPr bwMode="auto">
          <a:xfrm>
            <a:off x="2196124" y="2633781"/>
            <a:ext cx="1418492" cy="1223963"/>
          </a:xfrm>
          <a:prstGeom prst="rect">
            <a:avLst/>
          </a:prstGeom>
          <a:noFill/>
          <a:ln w="190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 sz="20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8262" y="2778243"/>
            <a:ext cx="1506415" cy="216058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查詢小幫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手,幫助使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用者迅速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了解檢索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的方法和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秘訣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0705124" y="4148256"/>
            <a:ext cx="1328615" cy="86201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內容</a:t>
            </a:r>
            <a:endParaRPr kumimoji="0"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瀏覽區</a:t>
            </a:r>
          </a:p>
        </p:txBody>
      </p:sp>
      <p:cxnSp>
        <p:nvCxnSpPr>
          <p:cNvPr id="26" name="肘形接點 15"/>
          <p:cNvCxnSpPr>
            <a:stCxn id="11" idx="0"/>
          </p:cNvCxnSpPr>
          <p:nvPr/>
        </p:nvCxnSpPr>
        <p:spPr>
          <a:xfrm rot="16200000" flipV="1">
            <a:off x="10766242" y="1386799"/>
            <a:ext cx="360362" cy="838201"/>
          </a:xfrm>
          <a:prstGeom prst="bentConnector2">
            <a:avLst/>
          </a:prstGeom>
          <a:ln w="22225" cap="rnd">
            <a:solidFill>
              <a:srgbClr val="FF0000"/>
            </a:solidFill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Rectangle 15"/>
          <p:cNvSpPr>
            <a:spLocks noChangeArrowheads="1"/>
          </p:cNvSpPr>
          <p:nvPr/>
        </p:nvSpPr>
        <p:spPr bwMode="auto">
          <a:xfrm>
            <a:off x="7424616" y="1482843"/>
            <a:ext cx="3014785" cy="431800"/>
          </a:xfrm>
          <a:prstGeom prst="rect">
            <a:avLst/>
          </a:prstGeom>
          <a:noFill/>
          <a:ln w="190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 sz="20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4058139" y="3714869"/>
            <a:ext cx="6203461" cy="2808287"/>
          </a:xfrm>
          <a:prstGeom prst="rect">
            <a:avLst/>
          </a:prstGeom>
          <a:noFill/>
          <a:ln w="190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 sz="20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>
            <a:off x="2286000" y="2057519"/>
            <a:ext cx="8153401" cy="288925"/>
          </a:xfrm>
          <a:prstGeom prst="rect">
            <a:avLst/>
          </a:prstGeom>
          <a:noFill/>
          <a:ln w="190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 sz="2000">
              <a:latin typeface="微軟正黑體"/>
              <a:ea typeface="微軟正黑體"/>
              <a:cs typeface="微軟正黑體"/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>
            <a:off x="1664678" y="2201980"/>
            <a:ext cx="527538" cy="7938"/>
          </a:xfrm>
          <a:prstGeom prst="straightConnector1">
            <a:avLst/>
          </a:prstGeom>
          <a:ln w="22225">
            <a:solidFill>
              <a:srgbClr val="FF0000"/>
            </a:solidFill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1664677" y="2922706"/>
            <a:ext cx="445477" cy="3175"/>
          </a:xfrm>
          <a:prstGeom prst="straightConnector1">
            <a:avLst/>
          </a:prstGeom>
          <a:ln w="22225">
            <a:solidFill>
              <a:srgbClr val="FF0000"/>
            </a:solidFill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肘形接點 15"/>
          <p:cNvCxnSpPr/>
          <p:nvPr/>
        </p:nvCxnSpPr>
        <p:spPr>
          <a:xfrm rot="16200000" flipV="1">
            <a:off x="10589420" y="3546410"/>
            <a:ext cx="360363" cy="840154"/>
          </a:xfrm>
          <a:prstGeom prst="bentConnector2">
            <a:avLst/>
          </a:prstGeom>
          <a:ln w="22225" cap="rnd">
            <a:solidFill>
              <a:srgbClr val="FF0000"/>
            </a:solidFill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55431" y="404813"/>
            <a:ext cx="9566031" cy="4429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標題與作、譯者檢索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49436" y="5524520"/>
            <a:ext cx="9659815" cy="70788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請輸入欲檢索的標題、作者或譯者，可利用欄位間做交集(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AND)、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聯集(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OR)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等組合檢索；此外，亦可同時指定年月範圍，並設定檢索結果的排序方式與每頁資料筆數。</a:t>
            </a:r>
          </a:p>
        </p:txBody>
      </p:sp>
      <p:pic>
        <p:nvPicPr>
          <p:cNvPr id="6" name="圖片 5" descr="標題檢索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0882" y="1231921"/>
            <a:ext cx="7977553" cy="400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292" name="Rectangle 15"/>
          <p:cNvSpPr>
            <a:spLocks noChangeArrowheads="1"/>
          </p:cNvSpPr>
          <p:nvPr/>
        </p:nvSpPr>
        <p:spPr bwMode="auto">
          <a:xfrm>
            <a:off x="3465097" y="2643207"/>
            <a:ext cx="4697046" cy="1944688"/>
          </a:xfrm>
          <a:prstGeom prst="rect">
            <a:avLst/>
          </a:prstGeom>
          <a:noFill/>
          <a:ln w="190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 sz="2000">
              <a:latin typeface="微軟正黑體"/>
              <a:ea typeface="微軟正黑體"/>
              <a:cs typeface="微軟正黑體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H="1" flipV="1">
            <a:off x="5766728" y="4652982"/>
            <a:ext cx="3908" cy="850900"/>
          </a:xfrm>
          <a:prstGeom prst="straightConnector1">
            <a:avLst/>
          </a:prstGeom>
          <a:ln w="22225">
            <a:solidFill>
              <a:srgbClr val="FF0000"/>
            </a:solidFill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000120141119A01PPBG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自定义 11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935</Words>
  <Application>Microsoft Office PowerPoint</Application>
  <PresentationFormat>自訂</PresentationFormat>
  <Paragraphs>64</Paragraphs>
  <Slides>16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1_A000120141119A01PPBG</vt:lpstr>
      <vt:lpstr>投影片 1</vt:lpstr>
      <vt:lpstr>投影片 2</vt:lpstr>
      <vt:lpstr>《科學人雜誌》內容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ph235</cp:lastModifiedBy>
  <cp:revision>226</cp:revision>
  <dcterms:created xsi:type="dcterms:W3CDTF">2015-05-29T06:08:00Z</dcterms:created>
  <dcterms:modified xsi:type="dcterms:W3CDTF">2019-11-04T06:02:43Z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2052-10.1.0.5346</vt:lpwstr>
  </property>
</Properties>
</file>