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7" r:id="rId2"/>
    <p:sldId id="259" r:id="rId3"/>
    <p:sldId id="301" r:id="rId4"/>
    <p:sldId id="303" r:id="rId5"/>
    <p:sldId id="267" r:id="rId6"/>
    <p:sldId id="304" r:id="rId7"/>
    <p:sldId id="305" r:id="rId8"/>
    <p:sldId id="306" r:id="rId9"/>
    <p:sldId id="307" r:id="rId10"/>
    <p:sldId id="308" r:id="rId11"/>
    <p:sldId id="298" r:id="rId12"/>
    <p:sldId id="288" r:id="rId13"/>
    <p:sldId id="292" r:id="rId14"/>
    <p:sldId id="309" r:id="rId15"/>
    <p:sldId id="310" r:id="rId16"/>
    <p:sldId id="312" r:id="rId17"/>
    <p:sldId id="311" r:id="rId18"/>
    <p:sldId id="282" r:id="rId19"/>
  </p:sldIdLst>
  <p:sldSz cx="9144000" cy="6858000" type="screen4x3"/>
  <p:notesSz cx="6797675" cy="987425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68CCB"/>
    <a:srgbClr val="2A237F"/>
    <a:srgbClr val="66CCFF"/>
    <a:srgbClr val="CCECFF"/>
    <a:srgbClr val="3399FF"/>
    <a:srgbClr val="0099FF"/>
    <a:srgbClr val="FF6699"/>
    <a:srgbClr val="990033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2880" autoAdjust="0"/>
  </p:normalViewPr>
  <p:slideViewPr>
    <p:cSldViewPr>
      <p:cViewPr varScale="1">
        <p:scale>
          <a:sx n="62" d="100"/>
          <a:sy n="62" d="100"/>
        </p:scale>
        <p:origin x="-1328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3" d="100"/>
          <a:sy n="43" d="100"/>
        </p:scale>
        <p:origin x="-2848" y="-76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BD2D12-ECE5-4C46-B6DA-8102F19CB3F9}" type="datetimeFigureOut">
              <a:rPr lang="zh-TW" altLang="en-US" smtClean="0"/>
              <a:t>2018/6/29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A8452-2B7D-4B1D-9D46-A6E8E98D7FD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32649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57337B-BF43-46C3-BA5F-DC413FDB863A}" type="datetimeFigureOut">
              <a:rPr lang="zh-TW" altLang="en-US" smtClean="0"/>
              <a:pPr/>
              <a:t>2018/6/29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41363"/>
            <a:ext cx="493712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99E40-886B-4DF3-8398-4394947BA8A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6951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30275" y="741363"/>
            <a:ext cx="4937125" cy="3702050"/>
          </a:xfrm>
          <a:ln/>
        </p:spPr>
      </p:sp>
      <p:sp>
        <p:nvSpPr>
          <p:cNvPr id="4198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>
              <a:ea typeface="新細明體" charset="-120"/>
            </a:endParaRPr>
          </a:p>
        </p:txBody>
      </p:sp>
      <p:sp>
        <p:nvSpPr>
          <p:cNvPr id="4198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701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0350" indent="-284750" algn="l" defTabSz="92701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39000" indent="-227800" algn="l" defTabSz="92701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594599" indent="-227800" algn="l" defTabSz="92701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0199" indent="-227800" algn="l" defTabSz="92701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05799" indent="-227800" defTabSz="92701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61399" indent="-227800" defTabSz="92701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16999" indent="-227800" defTabSz="92701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72598" indent="-227800" defTabSz="92701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B40EC74-1E43-46A6-AAC1-9A40293413E9}" type="slidenum">
              <a:rPr lang="zh-TW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en-US" altLang="zh-TW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國際名廚黃瀞億，讓蚵仔煎被看見</a:t>
            </a:r>
          </a:p>
        </p:txBody>
      </p:sp>
      <p:sp>
        <p:nvSpPr>
          <p:cNvPr id="3686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6070" indent="-28695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7801" indent="-22956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6921" indent="-22956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66041" indent="-22956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25161" indent="-22956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84282" indent="-22956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43402" indent="-22956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902522" indent="-22956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fld id="{98170A28-AB04-4AC3-811E-8689CD4B0AD5}" type="slidenum">
              <a:rPr kumimoji="0" lang="zh-TW" altLang="en-US">
                <a:latin typeface="Calibri" pitchFamily="34" charset="0"/>
              </a:rPr>
              <a:pPr/>
              <a:t>7</a:t>
            </a:fld>
            <a:endParaRPr kumimoji="0" lang="zh-TW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85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度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C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　用台灣庶民文化　征服世界味蕾</a:t>
            </a:r>
          </a:p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3789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6070" indent="-28695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7801" indent="-22956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6921" indent="-22956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66041" indent="-22956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25161" indent="-22956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84282" indent="-22956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43402" indent="-22956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902522" indent="-22956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fld id="{1DE104C6-DE70-4227-ADF2-191DB2F2D3C6}" type="slidenum">
              <a:rPr kumimoji="0" lang="zh-TW" altLang="en-US">
                <a:latin typeface="Calibri" pitchFamily="34" charset="0"/>
              </a:rPr>
              <a:pPr/>
              <a:t>8</a:t>
            </a:fld>
            <a:endParaRPr kumimoji="0" lang="zh-TW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培養未來領袖人才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李吉仁</a:t>
            </a:r>
          </a:p>
        </p:txBody>
      </p:sp>
      <p:sp>
        <p:nvSpPr>
          <p:cNvPr id="3891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6070" indent="-28695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7801" indent="-22956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6921" indent="-22956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66041" indent="-22956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25161" indent="-22956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84282" indent="-22956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43402" indent="-22956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902522" indent="-22956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fld id="{913D763D-C5FC-4126-BEEC-ADA84121AFDD}" type="slidenum">
              <a:rPr kumimoji="0" lang="zh-TW" altLang="en-US">
                <a:latin typeface="Calibri" pitchFamily="34" charset="0"/>
              </a:rPr>
              <a:pPr/>
              <a:t>9</a:t>
            </a:fld>
            <a:endParaRPr kumimoji="0" lang="zh-TW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3994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6070" indent="-28695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7801" indent="-22956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6921" indent="-22956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66041" indent="-22956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25161" indent="-22956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84282" indent="-22956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43402" indent="-22956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902522" indent="-22956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fld id="{860E0DAA-4542-4591-951B-D6FAAEC93915}" type="slidenum">
              <a:rPr kumimoji="0" lang="zh-TW" altLang="en-US">
                <a:latin typeface="Calibri" pitchFamily="34" charset="0"/>
              </a:rPr>
              <a:pPr/>
              <a:t>10</a:t>
            </a:fld>
            <a:endParaRPr kumimoji="0" lang="zh-TW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CEE3AE-37E2-40F8-87FC-16F64D92099C}" type="datetimeFigureOut">
              <a:rPr lang="zh-TW" altLang="en-US" smtClean="0"/>
              <a:pPr/>
              <a:t>2018/6/29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D13E89-4AB6-43A3-AFE9-285A60C02C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764" y="6339314"/>
            <a:ext cx="2042836" cy="4497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</a:t>
            </a:r>
            <a:r>
              <a:rPr lang="zh-TW" altLang="en-US" dirty="0" smtClean="0"/>
              <a:t>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11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3AB0E-520B-4B02-83ED-B7F5E25BAF0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741532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764" y="6339314"/>
            <a:ext cx="2042836" cy="4497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1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821D0-5F53-4BB5-B8A5-C5476022C31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527674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764" y="6339314"/>
            <a:ext cx="2042836" cy="4497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10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22BEC-E373-4A06-BC61-DF917E59BF4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061931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5DCEE3AE-37E2-40F8-87FC-16F64D92099C}" type="datetimeFigureOut">
              <a:rPr lang="zh-TW" altLang="en-US" smtClean="0"/>
              <a:pPr/>
              <a:t>2018/6/29</a:t>
            </a:fld>
            <a:endParaRPr lang="zh-TW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zh-TW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CD13E89-4AB6-43A3-AFE9-285A60C02CBE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764" y="6339314"/>
            <a:ext cx="2042836" cy="4497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new.cwk.com.tw/?db=mv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nfo@tts.tbmc.com.tw" TargetMode="External"/><Relationship Id="rId2" Type="http://schemas.openxmlformats.org/officeDocument/2006/relationships/hyperlink" Target="http://www.tbmc.com.tw/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2022362" y="2888332"/>
            <a:ext cx="4853894" cy="2929318"/>
            <a:chOff x="2022362" y="2888332"/>
            <a:chExt cx="4853894" cy="2929318"/>
          </a:xfrm>
        </p:grpSpPr>
        <p:pic>
          <p:nvPicPr>
            <p:cNvPr id="3" name="Picture 2" descr="B001AMHWP8-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2362" y="2888332"/>
              <a:ext cx="4853894" cy="2929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42" t="1295" r="331" b="60061"/>
            <a:stretch/>
          </p:blipFill>
          <p:spPr>
            <a:xfrm>
              <a:off x="2790000" y="3091329"/>
              <a:ext cx="3267314" cy="2209879"/>
            </a:xfrm>
            <a:prstGeom prst="rect">
              <a:avLst/>
            </a:prstGeom>
          </p:spPr>
        </p:pic>
      </p:grpSp>
      <p:sp>
        <p:nvSpPr>
          <p:cNvPr id="1433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043608" y="1412776"/>
            <a:ext cx="7128792" cy="936104"/>
          </a:xfrm>
        </p:spPr>
        <p:txBody>
          <a:bodyPr/>
          <a:lstStyle/>
          <a:p>
            <a:r>
              <a:rPr lang="zh-TW" altLang="en-US" sz="5200" b="1" dirty="0" smtClean="0">
                <a:solidFill>
                  <a:srgbClr val="9900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天下雜誌群影音知識庫</a:t>
            </a:r>
            <a:endParaRPr lang="en-US" altLang="zh-TW" sz="5200" b="1" dirty="0" smtClean="0">
              <a:solidFill>
                <a:srgbClr val="9900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Apple LiGothic Medium"/>
              </a:rPr>
              <a:t>~</a:t>
            </a:r>
            <a:r>
              <a:rPr lang="zh-Hant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Apple LiGothic Medium"/>
              </a:rPr>
              <a:t>華人</a:t>
            </a:r>
            <a:r>
              <a:rPr lang="zh-Hant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Apple LiGothic Medium"/>
              </a:rPr>
              <a:t>媒體最權威的</a:t>
            </a:r>
            <a:r>
              <a:rPr lang="zh-Hant" altLang="en-US" sz="2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pple LiGothic Medium"/>
              </a:rPr>
              <a:t>影像紀錄片</a:t>
            </a:r>
            <a:r>
              <a:rPr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Apple LiGothic Medium"/>
              </a:rPr>
              <a:t>教學</a:t>
            </a:r>
            <a:r>
              <a:rPr lang="zh-TW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Apple LiGothic Medium"/>
              </a:rPr>
              <a:t>平台</a:t>
            </a:r>
            <a:r>
              <a:rPr lang="en-US" altLang="zh-TW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Apple LiGothic Medium"/>
              </a:rPr>
              <a:t>~</a:t>
            </a:r>
            <a:endParaRPr lang="en-US" altLang="zh-Han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Apple LiGothic Medium"/>
            </a:endParaRPr>
          </a:p>
          <a:p>
            <a:pPr eaLnBrk="1" hangingPunct="1"/>
            <a:endParaRPr lang="en-US" altLang="zh-TW" sz="5200" b="1" dirty="0" smtClean="0">
              <a:solidFill>
                <a:srgbClr val="9900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509120"/>
            <a:ext cx="1681200" cy="1681200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6516216" y="6021288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6"/>
              </a:rPr>
              <a:t>http://new.cwk.com.tw/?db=mv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5945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0" t="20945" r="19945" b="45070"/>
          <a:stretch/>
        </p:blipFill>
        <p:spPr>
          <a:xfrm>
            <a:off x="6192690" y="4263198"/>
            <a:ext cx="2340000" cy="1263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標題 1"/>
          <p:cNvSpPr txBox="1">
            <a:spLocks/>
          </p:cNvSpPr>
          <p:nvPr/>
        </p:nvSpPr>
        <p:spPr bwMode="auto">
          <a:xfrm>
            <a:off x="560388" y="692150"/>
            <a:ext cx="78994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zh-TW" altLang="en-US" sz="3200" kern="0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  <a:cs typeface="+mj-cs"/>
              </a:rPr>
              <a:t>完整豐富的影音內容 最便利的大眾服務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642938" y="1412875"/>
            <a:ext cx="796131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latin typeface="標楷體" pitchFamily="65" charset="-120"/>
                <a:ea typeface="標楷體" pitchFamily="65" charset="-120"/>
              </a:rPr>
              <a:t>從深度的</a:t>
            </a:r>
            <a:r>
              <a:rPr kumimoji="0"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國際趨勢</a:t>
            </a:r>
            <a:r>
              <a:rPr kumimoji="0" lang="zh-TW" altLang="en-US" sz="20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kumimoji="0"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產業變化</a:t>
            </a:r>
            <a:r>
              <a:rPr kumimoji="0" lang="zh-TW" altLang="en-US" sz="2000" dirty="0">
                <a:latin typeface="標楷體" pitchFamily="65" charset="-120"/>
                <a:ea typeface="標楷體" pitchFamily="65" charset="-120"/>
              </a:rPr>
              <a:t>到台灣引以為傲的</a:t>
            </a:r>
            <a:r>
              <a:rPr kumimoji="0"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文化探討</a:t>
            </a:r>
            <a:r>
              <a:rPr kumimoji="0" lang="zh-TW" altLang="en-US" sz="2000" dirty="0">
                <a:latin typeface="標楷體" pitchFamily="65" charset="-120"/>
                <a:ea typeface="標楷體" pitchFamily="65" charset="-120"/>
              </a:rPr>
              <a:t>及與生活息息相關的</a:t>
            </a:r>
            <a:r>
              <a:rPr kumimoji="0"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健康資訊</a:t>
            </a:r>
            <a:r>
              <a:rPr kumimoji="0" lang="zh-TW" altLang="en-US" sz="2000" dirty="0">
                <a:latin typeface="標楷體" pitchFamily="65" charset="-120"/>
                <a:ea typeface="標楷體" pitchFamily="65" charset="-120"/>
              </a:rPr>
              <a:t>，多元的內容提供全方位的取向及需求</a:t>
            </a:r>
            <a:endParaRPr kumimoji="0" lang="en-US" altLang="zh-TW" sz="20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364" name="文字方塊 4"/>
          <p:cNvSpPr txBox="1">
            <a:spLocks noChangeArrowheads="1"/>
          </p:cNvSpPr>
          <p:nvPr/>
        </p:nvSpPr>
        <p:spPr bwMode="auto">
          <a:xfrm>
            <a:off x="571500" y="2428875"/>
            <a:ext cx="7572375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kumimoji="0" lang="zh-TW" altLang="en-US" sz="1800">
                <a:latin typeface="微軟正黑體" pitchFamily="34" charset="-120"/>
                <a:ea typeface="微軟正黑體" pitchFamily="34" charset="-120"/>
              </a:rPr>
              <a:t>　國際趨勢、產業科技的紀實報導，掌握非片面的全方位資訊</a:t>
            </a:r>
            <a:endParaRPr kumimoji="0" lang="en-US" altLang="zh-TW" sz="18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kumimoji="0" lang="zh-TW" altLang="en-US" sz="1800">
                <a:latin typeface="微軟正黑體" pitchFamily="34" charset="-120"/>
                <a:ea typeface="微軟正黑體" pitchFamily="34" charset="-120"/>
              </a:rPr>
              <a:t>　職涯發展、論壇紀實的系列影片，提供更多元的學習管道</a:t>
            </a:r>
            <a:endParaRPr kumimoji="0" lang="en-US" altLang="zh-TW" sz="18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kumimoji="0" lang="zh-TW" altLang="en-US" sz="1800">
                <a:latin typeface="微軟正黑體" pitchFamily="34" charset="-120"/>
                <a:ea typeface="微軟正黑體" pitchFamily="34" charset="-120"/>
              </a:rPr>
              <a:t>　健康保健資訊及自我養身觀念建立，提升民眾生活水準</a:t>
            </a:r>
            <a:endParaRPr kumimoji="0" lang="en-US" altLang="zh-TW" sz="18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365" name="文字方塊 7"/>
          <p:cNvSpPr txBox="1">
            <a:spLocks noChangeArrowheads="1"/>
          </p:cNvSpPr>
          <p:nvPr/>
        </p:nvSpPr>
        <p:spPr bwMode="auto">
          <a:xfrm>
            <a:off x="3347614" y="5466411"/>
            <a:ext cx="23765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buNone/>
            </a:pPr>
            <a:r>
              <a:rPr kumimoji="0" lang="zh-TW" altLang="en-US" sz="1600" dirty="0">
                <a:latin typeface="標楷體" pitchFamily="65" charset="-120"/>
                <a:ea typeface="標楷體" pitchFamily="65" charset="-120"/>
              </a:rPr>
              <a:t>為什麼你要認識「工業</a:t>
            </a:r>
            <a:r>
              <a:rPr kumimoji="0" lang="en-US" altLang="zh-TW" sz="1600" dirty="0">
                <a:latin typeface="標楷體" pitchFamily="65" charset="-120"/>
                <a:ea typeface="標楷體" pitchFamily="65" charset="-120"/>
              </a:rPr>
              <a:t>4.0</a:t>
            </a:r>
            <a:r>
              <a:rPr kumimoji="0" lang="zh-TW" altLang="en-US" sz="1600" dirty="0">
                <a:latin typeface="標楷體" pitchFamily="65" charset="-120"/>
                <a:ea typeface="標楷體" pitchFamily="65" charset="-120"/>
              </a:rPr>
              <a:t>」？台灣轉型新力量</a:t>
            </a:r>
          </a:p>
        </p:txBody>
      </p:sp>
      <p:sp>
        <p:nvSpPr>
          <p:cNvPr id="15366" name="文字方塊 9"/>
          <p:cNvSpPr txBox="1">
            <a:spLocks noChangeArrowheads="1"/>
          </p:cNvSpPr>
          <p:nvPr/>
        </p:nvSpPr>
        <p:spPr bwMode="auto">
          <a:xfrm>
            <a:off x="646361" y="5651525"/>
            <a:ext cx="21431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kumimoji="0" lang="zh-TW" altLang="en-US" sz="1600" dirty="0">
                <a:latin typeface="標楷體" pitchFamily="65" charset="-120"/>
                <a:ea typeface="標楷體" pitchFamily="65" charset="-120"/>
              </a:rPr>
              <a:t>實境Ｘ調查 農地上的世界冠軍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16" y="4291060"/>
            <a:ext cx="2340000" cy="1360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4" t="21880" r="20276" b="42766"/>
          <a:stretch/>
        </p:blipFill>
        <p:spPr>
          <a:xfrm>
            <a:off x="3384128" y="4077072"/>
            <a:ext cx="2340000" cy="1266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文字方塊 7"/>
          <p:cNvSpPr txBox="1">
            <a:spLocks noChangeArrowheads="1"/>
          </p:cNvSpPr>
          <p:nvPr/>
        </p:nvSpPr>
        <p:spPr bwMode="auto">
          <a:xfrm>
            <a:off x="6156176" y="5652537"/>
            <a:ext cx="23765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buNone/>
            </a:pPr>
            <a:r>
              <a:rPr kumimoji="0" lang="zh-TW" altLang="en-US" sz="1600" dirty="0">
                <a:latin typeface="標楷體" pitchFamily="65" charset="-120"/>
                <a:ea typeface="標楷體" pitchFamily="65" charset="-120"/>
              </a:rPr>
              <a:t>防毒教母譚敦慈的</a:t>
            </a:r>
            <a:r>
              <a:rPr kumimoji="0" lang="en-US" altLang="zh-TW" sz="1600" dirty="0"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1600" dirty="0">
                <a:latin typeface="標楷體" pitchFamily="65" charset="-120"/>
                <a:ea typeface="標楷體" pitchFamily="65" charset="-120"/>
              </a:rPr>
              <a:t>個日常生活抗癌秘方</a:t>
            </a:r>
          </a:p>
        </p:txBody>
      </p:sp>
    </p:spTree>
    <p:extLst>
      <p:ext uri="{BB962C8B-B14F-4D97-AF65-F5344CB8AC3E}">
        <p14:creationId xmlns:p14="http://schemas.microsoft.com/office/powerpoint/2010/main" val="25061029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4"/>
          <p:cNvSpPr txBox="1">
            <a:spLocks/>
          </p:cNvSpPr>
          <p:nvPr/>
        </p:nvSpPr>
        <p:spPr bwMode="auto">
          <a:xfrm>
            <a:off x="1259632" y="2924945"/>
            <a:ext cx="6696144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000" b="1" cap="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marL="0" lvl="1">
              <a:spcBef>
                <a:spcPts val="5000"/>
              </a:spcBef>
              <a:spcAft>
                <a:spcPts val="10000"/>
              </a:spcAft>
              <a:defRPr/>
            </a:pPr>
            <a:r>
              <a:rPr lang="en-US" altLang="zh-TW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操作</a:t>
            </a:r>
            <a:r>
              <a:rPr lang="zh-TW" alt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說明</a:t>
            </a:r>
            <a:r>
              <a:rPr lang="en-US" altLang="zh-TW" sz="4800" b="1" kern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800" b="1" kern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5000" b="1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779105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" t="746" r="4007" b="748"/>
          <a:stretch/>
        </p:blipFill>
        <p:spPr>
          <a:xfrm>
            <a:off x="5040000" y="32400"/>
            <a:ext cx="3647326" cy="6831376"/>
          </a:xfrm>
          <a:prstGeom prst="rect">
            <a:avLst/>
          </a:prstGeom>
          <a:ln w="254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矩形 19"/>
          <p:cNvSpPr/>
          <p:nvPr/>
        </p:nvSpPr>
        <p:spPr>
          <a:xfrm>
            <a:off x="107501" y="2236802"/>
            <a:ext cx="45365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spcBef>
                <a:spcPts val="600"/>
              </a:spcBef>
            </a:pP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</a:rPr>
              <a:t>3. 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編輯推薦：編輯精選影音推薦。</a:t>
            </a:r>
            <a:endParaRPr lang="zh-TW" altLang="en-US" sz="2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796136" y="72764"/>
            <a:ext cx="624293" cy="142813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6478322" y="-27384"/>
            <a:ext cx="4320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 smtClean="0">
                <a:solidFill>
                  <a:schemeClr val="accent6"/>
                </a:solidFill>
                <a:latin typeface="Arial Black" pitchFamily="34" charset="0"/>
                <a:ea typeface="微軟正黑體" pitchFamily="34" charset="-120"/>
              </a:rPr>
              <a:t>1</a:t>
            </a:r>
            <a:endParaRPr lang="zh-TW" altLang="en-US" b="1" dirty="0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449109" y="179348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chemeClr val="accent6"/>
                </a:solidFill>
                <a:latin typeface="Arial Black" pitchFamily="34" charset="0"/>
                <a:ea typeface="微軟正黑體" pitchFamily="34" charset="-120"/>
              </a:rPr>
              <a:t>2</a:t>
            </a:r>
            <a:endParaRPr lang="zh-TW" altLang="en-US" b="1" dirty="0">
              <a:solidFill>
                <a:schemeClr val="accent6"/>
              </a:solidFill>
              <a:latin typeface="Arial Black" pitchFamily="34" charset="0"/>
            </a:endParaRPr>
          </a:p>
        </p:txBody>
      </p:sp>
      <p:cxnSp>
        <p:nvCxnSpPr>
          <p:cNvPr id="8" name="直線單箭頭接點 7"/>
          <p:cNvCxnSpPr/>
          <p:nvPr/>
        </p:nvCxnSpPr>
        <p:spPr>
          <a:xfrm>
            <a:off x="4788024" y="332656"/>
            <a:ext cx="216024" cy="0"/>
          </a:xfrm>
          <a:prstGeom prst="straightConnector1">
            <a:avLst/>
          </a:prstGeom>
          <a:ln w="3810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5332287" y="404734"/>
            <a:ext cx="3128145" cy="1972706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5332286" y="2443397"/>
            <a:ext cx="3128145" cy="140008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5332287" y="3903440"/>
            <a:ext cx="3128145" cy="294107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64820" y="690250"/>
            <a:ext cx="136447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300" b="1" dirty="0" smtClean="0">
                <a:latin typeface="微軟正黑體" pitchFamily="34" charset="-120"/>
                <a:ea typeface="微軟正黑體" pitchFamily="34" charset="-120"/>
              </a:rPr>
              <a:t>首頁說明</a:t>
            </a:r>
            <a:endParaRPr lang="zh-TW" altLang="en-US" sz="23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07501" y="1217533"/>
            <a:ext cx="45365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spcBef>
                <a:spcPts val="600"/>
              </a:spcBef>
            </a:pP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</a:rPr>
              <a:t>1. 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快速</a:t>
            </a: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搜尋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zh-TW" altLang="en-US" sz="2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7501" y="1732746"/>
            <a:ext cx="45365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spcBef>
                <a:spcPts val="600"/>
              </a:spcBef>
            </a:pP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</a:rPr>
              <a:t>2. 8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大知識庫選單，以不同顏色區分。</a:t>
            </a:r>
            <a:endParaRPr lang="zh-TW" altLang="en-US" sz="2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07501" y="2708920"/>
            <a:ext cx="47885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spcBef>
                <a:spcPts val="600"/>
              </a:spcBef>
            </a:pP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en-US" altLang="zh-TW" sz="2000" smtClean="0">
                <a:latin typeface="微軟正黑體" pitchFamily="34" charset="-120"/>
                <a:ea typeface="微軟正黑體" pitchFamily="34" charset="-120"/>
              </a:rPr>
              <a:t>. 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熱門影音：熱門影音排行榜</a:t>
            </a: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即時更新</a:t>
            </a: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zh-TW" altLang="en-US" sz="2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004048" y="1817891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chemeClr val="accent6"/>
                </a:solidFill>
                <a:latin typeface="Arial Black" pitchFamily="34" charset="0"/>
                <a:ea typeface="微軟正黑體" pitchFamily="34" charset="-120"/>
              </a:rPr>
              <a:t>3</a:t>
            </a:r>
            <a:endParaRPr lang="zh-TW" altLang="en-US" b="1" dirty="0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004048" y="5507940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chemeClr val="accent6"/>
                </a:solidFill>
                <a:latin typeface="Arial Black" pitchFamily="34" charset="0"/>
                <a:ea typeface="微軟正黑體" pitchFamily="34" charset="-120"/>
              </a:rPr>
              <a:t>5</a:t>
            </a:r>
            <a:endParaRPr lang="zh-TW" altLang="en-US" b="1" dirty="0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07501" y="3140968"/>
            <a:ext cx="45365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spcBef>
                <a:spcPts val="600"/>
              </a:spcBef>
            </a:pP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</a:rPr>
              <a:t>5. 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推薦主題：六大主題推薦，自主學習更簡易。</a:t>
            </a:r>
            <a:endParaRPr lang="zh-TW" altLang="en-US" sz="2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004122" y="3163002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chemeClr val="accent6"/>
                </a:solidFill>
                <a:latin typeface="Arial Black" pitchFamily="34" charset="0"/>
                <a:ea typeface="微軟正黑體" pitchFamily="34" charset="-120"/>
              </a:rPr>
              <a:t>4</a:t>
            </a:r>
            <a:endParaRPr lang="zh-TW" altLang="en-US" b="1" dirty="0">
              <a:solidFill>
                <a:schemeClr val="accent6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7077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5" grpId="0" animBg="1"/>
      <p:bldP spid="6" grpId="0"/>
      <p:bldP spid="7" grpId="0"/>
      <p:bldP spid="9" grpId="0" animBg="1"/>
      <p:bldP spid="12" grpId="0" animBg="1"/>
      <p:bldP spid="13" grpId="0" animBg="1"/>
      <p:bldP spid="17" grpId="0"/>
      <p:bldP spid="18" grpId="0" build="p"/>
      <p:bldP spid="19" grpId="0" build="p"/>
      <p:bldP spid="21" grpId="0"/>
      <p:bldP spid="23" grpId="0"/>
      <p:bldP spid="25" grpId="0"/>
      <p:bldP spid="27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8" t="10187" r="18082" b="11507"/>
          <a:stretch/>
        </p:blipFill>
        <p:spPr>
          <a:xfrm>
            <a:off x="683568" y="1292564"/>
            <a:ext cx="3935002" cy="5370254"/>
          </a:xfrm>
          <a:prstGeom prst="rect">
            <a:avLst/>
          </a:prstGeom>
          <a:ln w="254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000" y="9223"/>
            <a:ext cx="8998599" cy="1101631"/>
          </a:xfrm>
          <a:prstGeom prst="rect">
            <a:avLst/>
          </a:prstGeom>
        </p:spPr>
      </p:pic>
      <p:cxnSp>
        <p:nvCxnSpPr>
          <p:cNvPr id="13" name="肘形接點 12"/>
          <p:cNvCxnSpPr/>
          <p:nvPr/>
        </p:nvCxnSpPr>
        <p:spPr>
          <a:xfrm flipV="1">
            <a:off x="4643299" y="1316965"/>
            <a:ext cx="3152388" cy="361612"/>
          </a:xfrm>
          <a:prstGeom prst="bentConnector3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4932040" y="2132856"/>
            <a:ext cx="77457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300" b="1" dirty="0" smtClean="0">
                <a:latin typeface="微軟正黑體" pitchFamily="34" charset="-120"/>
                <a:ea typeface="微軟正黑體" pitchFamily="34" charset="-120"/>
              </a:rPr>
              <a:t>總覽</a:t>
            </a:r>
            <a:endParaRPr lang="zh-TW" altLang="en-US" sz="23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974721" y="2660139"/>
            <a:ext cx="3151682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spcBef>
                <a:spcPts val="600"/>
              </a:spcBef>
            </a:pPr>
            <a:r>
              <a:rPr lang="zh-TW" altLang="en-US" sz="23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➊ 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影音總覽之列表。</a:t>
            </a:r>
            <a:endParaRPr lang="zh-TW" altLang="en-US" sz="20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448" y="890486"/>
            <a:ext cx="155787" cy="234258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273935" y="1470556"/>
            <a:ext cx="485564" cy="4462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66700" indent="-266700">
              <a:spcBef>
                <a:spcPts val="600"/>
              </a:spcBef>
            </a:pPr>
            <a:r>
              <a:rPr lang="zh-TW" altLang="en-US" sz="23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➊</a:t>
            </a:r>
            <a:endParaRPr lang="zh-TW" altLang="en-US" sz="2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974723" y="3054732"/>
            <a:ext cx="402386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zh-TW" altLang="en-US" sz="23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➋ 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點選主題查看推薦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內容 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83568" y="3747006"/>
            <a:ext cx="432048" cy="23068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251520" y="3429000"/>
            <a:ext cx="485564" cy="4462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66700" indent="-266700">
              <a:spcBef>
                <a:spcPts val="600"/>
              </a:spcBef>
            </a:pPr>
            <a:r>
              <a:rPr lang="zh-TW" altLang="en-US" sz="23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➋</a:t>
            </a:r>
            <a:endParaRPr lang="zh-TW" altLang="en-US" sz="2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974723" y="3501008"/>
            <a:ext cx="3873093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zh-TW" altLang="en-US" sz="23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➌ 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觀賞該篇影音。</a:t>
            </a:r>
            <a:endParaRPr lang="zh-TW" altLang="en-US" sz="2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83568" y="5547206"/>
            <a:ext cx="1296144" cy="29879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000" y="1110854"/>
            <a:ext cx="1053817" cy="695519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7704000" y="1124744"/>
            <a:ext cx="1223341" cy="33564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683568" y="4725144"/>
            <a:ext cx="1296144" cy="65851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251520" y="5214972"/>
            <a:ext cx="485564" cy="4462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66700" indent="-266700">
              <a:spcBef>
                <a:spcPts val="600"/>
              </a:spcBef>
            </a:pPr>
            <a:r>
              <a:rPr lang="zh-TW" altLang="en-US" sz="23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➌</a:t>
            </a:r>
            <a:endParaRPr lang="zh-TW" altLang="en-US" sz="20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414677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 animBg="1"/>
      <p:bldP spid="23" grpId="0"/>
      <p:bldP spid="24" grpId="0" animBg="1"/>
      <p:bldP spid="25" grpId="0" animBg="1"/>
      <p:bldP spid="26" grpId="0"/>
      <p:bldP spid="27" grpId="0" animBg="1"/>
      <p:bldP spid="11" grpId="0" animBg="1"/>
      <p:bldP spid="29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肘形接點 12"/>
          <p:cNvCxnSpPr/>
          <p:nvPr/>
        </p:nvCxnSpPr>
        <p:spPr>
          <a:xfrm flipV="1">
            <a:off x="4633025" y="1637501"/>
            <a:ext cx="3152388" cy="361612"/>
          </a:xfrm>
          <a:prstGeom prst="bentConnector3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1" t="64368" r="24756" b="10711"/>
          <a:stretch/>
        </p:blipFill>
        <p:spPr>
          <a:xfrm>
            <a:off x="606174" y="1744360"/>
            <a:ext cx="4037125" cy="2404720"/>
          </a:xfrm>
          <a:prstGeom prst="rect">
            <a:avLst/>
          </a:prstGeom>
          <a:ln w="254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000" y="9223"/>
            <a:ext cx="8998599" cy="1101631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4932040" y="2771056"/>
            <a:ext cx="136447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300" b="1" dirty="0" smtClean="0">
                <a:latin typeface="微軟正黑體" pitchFamily="34" charset="-120"/>
                <a:ea typeface="微軟正黑體" pitchFamily="34" charset="-120"/>
              </a:rPr>
              <a:t>欄目總覽</a:t>
            </a:r>
            <a:endParaRPr lang="zh-TW" altLang="en-US" sz="23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974721" y="3298339"/>
            <a:ext cx="315168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spcBef>
                <a:spcPts val="600"/>
              </a:spcBef>
            </a:pPr>
            <a:r>
              <a:rPr lang="zh-TW" altLang="en-US" sz="23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➊ 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點選查看八大影音頻道內容。</a:t>
            </a:r>
            <a:endParaRPr lang="zh-TW" altLang="en-US" sz="2000" dirty="0">
              <a:latin typeface="微軟正黑體" pitchFamily="34" charset="-120"/>
              <a:ea typeface="微軟正黑體" pitchFamily="34" charset="-120"/>
            </a:endParaRPr>
          </a:p>
          <a:p>
            <a:pPr marL="266700" indent="-266700">
              <a:spcBef>
                <a:spcPts val="600"/>
              </a:spcBef>
            </a:pPr>
            <a:endParaRPr lang="zh-TW" altLang="en-US" sz="20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448" y="890486"/>
            <a:ext cx="155787" cy="234258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273935" y="2968496"/>
            <a:ext cx="485564" cy="4462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66700" indent="-266700">
              <a:spcBef>
                <a:spcPts val="600"/>
              </a:spcBef>
            </a:pPr>
            <a:r>
              <a:rPr lang="zh-TW" altLang="en-US" sz="23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➊</a:t>
            </a:r>
            <a:endParaRPr lang="zh-TW" altLang="en-US" sz="20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000" y="1110854"/>
            <a:ext cx="1053817" cy="695519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7693726" y="1445280"/>
            <a:ext cx="1223341" cy="33564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606174" y="3436331"/>
            <a:ext cx="4026851" cy="69982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76434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 animBg="1"/>
      <p:bldP spid="11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000" y="9223"/>
            <a:ext cx="8998599" cy="110163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6" t="8274" r="15409" b="37415"/>
          <a:stretch/>
        </p:blipFill>
        <p:spPr>
          <a:xfrm>
            <a:off x="3492769" y="1352830"/>
            <a:ext cx="5435235" cy="5428114"/>
          </a:xfrm>
          <a:prstGeom prst="rect">
            <a:avLst/>
          </a:prstGeom>
          <a:ln w="254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矩形 17"/>
          <p:cNvSpPr/>
          <p:nvPr/>
        </p:nvSpPr>
        <p:spPr>
          <a:xfrm>
            <a:off x="64820" y="1412776"/>
            <a:ext cx="136447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300" b="1" dirty="0" smtClean="0">
                <a:latin typeface="微軟正黑體" pitchFamily="34" charset="-120"/>
                <a:ea typeface="微軟正黑體" pitchFamily="34" charset="-120"/>
              </a:rPr>
              <a:t>檢索結果</a:t>
            </a:r>
            <a:endParaRPr lang="zh-TW" altLang="en-US" sz="23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7501" y="1940059"/>
            <a:ext cx="3151682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spcBef>
                <a:spcPts val="600"/>
              </a:spcBef>
            </a:pPr>
            <a:r>
              <a:rPr lang="zh-TW" altLang="en-US" sz="23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➊ 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關鍵字檢索結果顯</a:t>
            </a: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示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zh-TW" altLang="en-US" sz="2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222340" y="5647020"/>
            <a:ext cx="485564" cy="4462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66700" indent="-266700">
              <a:spcBef>
                <a:spcPts val="600"/>
              </a:spcBef>
            </a:pPr>
            <a:r>
              <a:rPr lang="zh-TW" altLang="en-US" sz="23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➊</a:t>
            </a:r>
            <a:endParaRPr lang="zh-TW" altLang="en-US" sz="2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07504" y="2334652"/>
            <a:ext cx="3151682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2" indent="-360363">
              <a:spcBef>
                <a:spcPct val="0"/>
              </a:spcBef>
            </a:pPr>
            <a:r>
              <a:rPr lang="zh-TW" altLang="en-US" sz="23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➋ 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依</a:t>
            </a:r>
            <a:r>
              <a:rPr lang="zh-TW" altLang="zh-TW" sz="2000" dirty="0" smtClean="0">
                <a:latin typeface="微軟正黑體" pitchFamily="34" charset="-120"/>
                <a:ea typeface="微軟正黑體" pitchFamily="34" charset="-120"/>
              </a:rPr>
              <a:t>「</a:t>
            </a:r>
            <a:r>
              <a:rPr lang="zh-TW" altLang="zh-TW" sz="2000" dirty="0">
                <a:latin typeface="微軟正黑體" pitchFamily="34" charset="-120"/>
                <a:ea typeface="微軟正黑體" pitchFamily="34" charset="-120"/>
              </a:rPr>
              <a:t>出版時間」新至舊</a:t>
            </a:r>
            <a:r>
              <a:rPr lang="zh-TW" altLang="zh-TW" sz="2000" dirty="0" smtClean="0">
                <a:latin typeface="微軟正黑體" pitchFamily="34" charset="-120"/>
                <a:ea typeface="微軟正黑體" pitchFamily="34" charset="-120"/>
              </a:rPr>
              <a:t>排序。</a:t>
            </a:r>
            <a:endParaRPr lang="zh-TW" altLang="en-US" sz="2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46587" y="1817018"/>
            <a:ext cx="609389" cy="22113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3707904" y="1412776"/>
            <a:ext cx="485564" cy="4462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66700" indent="-266700">
              <a:spcBef>
                <a:spcPts val="600"/>
              </a:spcBef>
            </a:pPr>
            <a:r>
              <a:rPr lang="zh-TW" altLang="en-US" sz="23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➋</a:t>
            </a:r>
            <a:endParaRPr lang="zh-TW" altLang="en-US" sz="2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466667" y="1817018"/>
            <a:ext cx="609389" cy="22113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4427984" y="1427004"/>
            <a:ext cx="485564" cy="4462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66700" indent="-266700">
              <a:spcBef>
                <a:spcPts val="600"/>
              </a:spcBef>
            </a:pPr>
            <a:r>
              <a:rPr lang="zh-TW" altLang="en-US" sz="23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➌</a:t>
            </a:r>
            <a:endParaRPr lang="zh-TW" altLang="en-US" sz="2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07504" y="3068960"/>
            <a:ext cx="315168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2" indent="-360363">
              <a:spcBef>
                <a:spcPct val="0"/>
              </a:spcBef>
            </a:pPr>
            <a:r>
              <a:rPr lang="zh-TW" altLang="en-US" sz="23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➌ </a:t>
            </a:r>
            <a:r>
              <a:rPr lang="zh-TW" altLang="zh-TW" sz="2000" dirty="0" smtClean="0">
                <a:latin typeface="微軟正黑體" pitchFamily="34" charset="-120"/>
                <a:ea typeface="微軟正黑體" pitchFamily="34" charset="-120"/>
              </a:rPr>
              <a:t>依檢索</a:t>
            </a:r>
            <a:r>
              <a:rPr lang="zh-TW" altLang="zh-TW" sz="2000" dirty="0">
                <a:latin typeface="微軟正黑體" pitchFamily="34" charset="-120"/>
                <a:ea typeface="微軟正黑體" pitchFamily="34" charset="-120"/>
              </a:rPr>
              <a:t>條件的「關聯性」</a:t>
            </a:r>
            <a:r>
              <a:rPr lang="zh-TW" altLang="zh-TW" sz="2000" dirty="0" smtClean="0">
                <a:latin typeface="微軟正黑體" pitchFamily="34" charset="-120"/>
                <a:ea typeface="微軟正黑體" pitchFamily="34" charset="-120"/>
              </a:rPr>
              <a:t>排序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zh-TW" sz="2000" dirty="0" smtClean="0">
                <a:latin typeface="微軟正黑體" pitchFamily="34" charset="-120"/>
                <a:ea typeface="微軟正黑體" pitchFamily="34" charset="-120"/>
              </a:rPr>
              <a:t>檢索</a:t>
            </a:r>
            <a:r>
              <a:rPr lang="zh-TW" altLang="zh-TW" sz="2000" dirty="0">
                <a:latin typeface="微軟正黑體" pitchFamily="34" charset="-120"/>
                <a:ea typeface="微軟正黑體" pitchFamily="34" charset="-120"/>
              </a:rPr>
              <a:t>字出現的</a:t>
            </a:r>
            <a:r>
              <a:rPr lang="zh-TW" altLang="zh-TW" sz="2000" dirty="0" smtClean="0">
                <a:latin typeface="微軟正黑體" pitchFamily="34" charset="-120"/>
                <a:ea typeface="微軟正黑體" pitchFamily="34" charset="-120"/>
              </a:rPr>
              <a:t>次數愈高排序</a:t>
            </a:r>
            <a:r>
              <a:rPr lang="zh-TW" altLang="zh-TW" sz="2000" dirty="0">
                <a:latin typeface="微軟正黑體" pitchFamily="34" charset="-120"/>
                <a:ea typeface="微軟正黑體" pitchFamily="34" charset="-120"/>
              </a:rPr>
              <a:t>愈前。</a:t>
            </a:r>
            <a:endParaRPr lang="zh-TW" altLang="en-US" sz="2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186747" y="1817018"/>
            <a:ext cx="609389" cy="22113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5148064" y="1427004"/>
            <a:ext cx="485564" cy="4462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66700" indent="-266700">
              <a:spcBef>
                <a:spcPts val="600"/>
              </a:spcBef>
            </a:pPr>
            <a:r>
              <a:rPr lang="zh-TW" altLang="en-US" sz="23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➍</a:t>
            </a:r>
            <a:endParaRPr lang="zh-TW" altLang="en-US" sz="2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07504" y="4149080"/>
            <a:ext cx="3151682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2" indent="-360363">
              <a:spcBef>
                <a:spcPct val="0"/>
              </a:spcBef>
            </a:pPr>
            <a:r>
              <a:rPr lang="zh-TW" altLang="en-US" sz="23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➍ 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多元檢索更便利，以</a:t>
            </a:r>
            <a:r>
              <a:rPr lang="zh-TW" altLang="zh-TW" sz="2000" dirty="0" smtClean="0">
                <a:latin typeface="微軟正黑體" pitchFamily="34" charset="-120"/>
                <a:ea typeface="微軟正黑體" pitchFamily="34" charset="-120"/>
              </a:rPr>
              <a:t>下</a:t>
            </a:r>
            <a:r>
              <a:rPr lang="zh-TW" altLang="zh-TW" sz="2000" dirty="0">
                <a:latin typeface="微軟正黑體" pitchFamily="34" charset="-120"/>
                <a:ea typeface="微軟正黑體" pitchFamily="34" charset="-120"/>
              </a:rPr>
              <a:t>拉式選單</a:t>
            </a:r>
            <a:r>
              <a:rPr lang="zh-TW" altLang="zh-TW" sz="2000" dirty="0" smtClean="0">
                <a:latin typeface="微軟正黑體" pitchFamily="34" charset="-120"/>
                <a:ea typeface="微軟正黑體" pitchFamily="34" charset="-120"/>
              </a:rPr>
              <a:t>進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行</a:t>
            </a:r>
            <a:r>
              <a:rPr lang="zh-TW" altLang="zh-TW" sz="2000" dirty="0" smtClean="0">
                <a:latin typeface="微軟正黑體" pitchFamily="34" charset="-120"/>
                <a:ea typeface="微軟正黑體" pitchFamily="34" charset="-120"/>
              </a:rPr>
              <a:t>篩選。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若僅需顯示影音內容，可在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不限雜誌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欄位下選擇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天下影音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0363" lvl="2" indent="-360363">
              <a:spcBef>
                <a:spcPct val="0"/>
              </a:spcBef>
            </a:pP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1547664" y="252000"/>
            <a:ext cx="2666667" cy="431746"/>
            <a:chOff x="1547664" y="252000"/>
            <a:chExt cx="2666667" cy="431746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64" y="252000"/>
              <a:ext cx="2666667" cy="431746"/>
            </a:xfrm>
            <a:prstGeom prst="rect">
              <a:avLst/>
            </a:prstGeom>
          </p:spPr>
        </p:pic>
        <p:sp>
          <p:nvSpPr>
            <p:cNvPr id="2" name="文字方塊 1"/>
            <p:cNvSpPr txBox="1"/>
            <p:nvPr/>
          </p:nvSpPr>
          <p:spPr>
            <a:xfrm>
              <a:off x="1619672" y="328300"/>
              <a:ext cx="1024775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300" b="1" dirty="0" smtClean="0">
                  <a:solidFill>
                    <a:schemeClr val="bg1"/>
                  </a:solidFill>
                </a:rPr>
                <a:t>品牌</a:t>
              </a:r>
              <a:endParaRPr lang="zh-TW" altLang="en-US" sz="13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35218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 animBg="1"/>
      <p:bldP spid="23" grpId="0"/>
      <p:bldP spid="24" grpId="0" animBg="1"/>
      <p:bldP spid="25" grpId="0" animBg="1"/>
      <p:bldP spid="17" grpId="0" animBg="1"/>
      <p:bldP spid="20" grpId="0" animBg="1"/>
      <p:bldP spid="26" grpId="0"/>
      <p:bldP spid="27" grpId="0" animBg="1"/>
      <p:bldP spid="28" grpId="0" animBg="1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410" y="1412776"/>
            <a:ext cx="4934046" cy="5215137"/>
          </a:xfrm>
          <a:prstGeom prst="rect">
            <a:avLst/>
          </a:prstGeom>
          <a:ln w="254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矩形 17"/>
          <p:cNvSpPr/>
          <p:nvPr/>
        </p:nvSpPr>
        <p:spPr>
          <a:xfrm>
            <a:off x="64820" y="1412776"/>
            <a:ext cx="1867819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300" b="1" dirty="0" smtClean="0">
                <a:latin typeface="微軟正黑體" pitchFamily="34" charset="-120"/>
                <a:ea typeface="微軟正黑體" pitchFamily="34" charset="-120"/>
              </a:rPr>
              <a:t>播</a:t>
            </a:r>
            <a:r>
              <a:rPr lang="zh-TW" altLang="en-US" sz="2300" b="1" dirty="0">
                <a:latin typeface="微軟正黑體" pitchFamily="34" charset="-120"/>
                <a:ea typeface="微軟正黑體" pitchFamily="34" charset="-120"/>
              </a:rPr>
              <a:t>放</a:t>
            </a:r>
            <a:r>
              <a:rPr lang="zh-TW" altLang="en-US" sz="2300" b="1" dirty="0" smtClean="0">
                <a:latin typeface="微軟正黑體" pitchFamily="34" charset="-120"/>
                <a:ea typeface="微軟正黑體" pitchFamily="34" charset="-120"/>
              </a:rPr>
              <a:t>影片</a:t>
            </a:r>
            <a:r>
              <a:rPr lang="en-US" altLang="zh-TW" sz="2300" b="1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300" b="1" dirty="0" smtClean="0">
                <a:latin typeface="微軟正黑體" pitchFamily="34" charset="-120"/>
                <a:ea typeface="微軟正黑體" pitchFamily="34" charset="-120"/>
              </a:rPr>
              <a:t>續</a:t>
            </a:r>
            <a:r>
              <a:rPr lang="en-US" altLang="zh-TW" sz="2300" b="1" dirty="0" smtClean="0"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23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07503" y="1988840"/>
            <a:ext cx="3385265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/>
            <a:r>
              <a:rPr lang="zh-TW" altLang="en-US" sz="23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➊</a:t>
            </a:r>
            <a:r>
              <a:rPr lang="zh-TW" altLang="en-US" sz="20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可</a:t>
            </a: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複製影音檔連結分享影音檔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</a:rPr>
              <a:t>(IP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範圍內才可觀看</a:t>
            </a:r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  <p:sp>
        <p:nvSpPr>
          <p:cNvPr id="31" name="矩形 30"/>
          <p:cNvSpPr/>
          <p:nvPr/>
        </p:nvSpPr>
        <p:spPr>
          <a:xfrm>
            <a:off x="4067944" y="1895451"/>
            <a:ext cx="432048" cy="257917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/>
          <p:cNvSpPr/>
          <p:nvPr/>
        </p:nvSpPr>
        <p:spPr>
          <a:xfrm>
            <a:off x="3654388" y="1556792"/>
            <a:ext cx="485564" cy="4462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66700" indent="-266700">
              <a:spcBef>
                <a:spcPts val="600"/>
              </a:spcBef>
            </a:pPr>
            <a:r>
              <a:rPr lang="zh-TW" altLang="en-US" sz="23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➊</a:t>
            </a:r>
            <a:endParaRPr lang="zh-TW" altLang="en-US" sz="2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07504" y="2780928"/>
            <a:ext cx="338526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>
              <a:spcBef>
                <a:spcPct val="0"/>
              </a:spcBef>
            </a:pPr>
            <a:r>
              <a:rPr lang="zh-TW" altLang="en-US" sz="230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➋ </a:t>
            </a: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每篇影片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皆有關鍵字。</a:t>
            </a:r>
            <a:endParaRPr lang="zh-TW" altLang="en-US" sz="2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085489" y="5213040"/>
            <a:ext cx="414503" cy="17440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35"/>
          <p:cNvSpPr/>
          <p:nvPr/>
        </p:nvSpPr>
        <p:spPr>
          <a:xfrm>
            <a:off x="3707904" y="4797152"/>
            <a:ext cx="485564" cy="4462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66700" indent="-266700">
              <a:spcBef>
                <a:spcPts val="600"/>
              </a:spcBef>
            </a:pPr>
            <a:r>
              <a:rPr lang="zh-TW" altLang="en-US" sz="230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➋ </a:t>
            </a:r>
            <a:endParaRPr lang="zh-TW" altLang="en-US" sz="20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000" y="9223"/>
            <a:ext cx="8998599" cy="110163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4" t="18446" r="34069" b="66183"/>
          <a:stretch/>
        </p:blipFill>
        <p:spPr>
          <a:xfrm>
            <a:off x="4932040" y="2518850"/>
            <a:ext cx="2399709" cy="1054166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20" name="矩形 19"/>
          <p:cNvSpPr/>
          <p:nvPr/>
        </p:nvSpPr>
        <p:spPr>
          <a:xfrm>
            <a:off x="107504" y="3284984"/>
            <a:ext cx="3385265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>
              <a:spcBef>
                <a:spcPct val="0"/>
              </a:spcBef>
            </a:pPr>
            <a:r>
              <a:rPr lang="zh-TW" altLang="en-US" sz="230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➌ 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延伸閱讀：每篇影音皆提供</a:t>
            </a: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篇影音、</a:t>
            </a: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篇文章。</a:t>
            </a:r>
            <a:endParaRPr lang="zh-TW" altLang="en-US" sz="2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085489" y="5445223"/>
            <a:ext cx="1786240" cy="1146077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3779912" y="5949280"/>
            <a:ext cx="485564" cy="4462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66700" indent="-266700">
              <a:spcBef>
                <a:spcPts val="600"/>
              </a:spcBef>
            </a:pPr>
            <a:r>
              <a:rPr lang="zh-TW" altLang="en-US" sz="23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➌</a:t>
            </a:r>
            <a:endParaRPr lang="zh-TW" altLang="en-US" sz="2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940152" y="5445223"/>
            <a:ext cx="100811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500" b="1" i="1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NEW!!</a:t>
            </a:r>
            <a:endParaRPr lang="zh-TW" altLang="en-US" sz="1500" b="1" i="1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26883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9" grpId="0"/>
      <p:bldP spid="31" grpId="0" animBg="1"/>
      <p:bldP spid="32" grpId="0" animBg="1"/>
      <p:bldP spid="34" grpId="0"/>
      <p:bldP spid="35" grpId="0" animBg="1"/>
      <p:bldP spid="36" grpId="0" animBg="1"/>
      <p:bldP spid="20" grpId="0"/>
      <p:bldP spid="22" grpId="0" animBg="1"/>
      <p:bldP spid="23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95354"/>
            <a:ext cx="10976704" cy="6067292"/>
          </a:xfrm>
          <a:prstGeom prst="rect">
            <a:avLst/>
          </a:prstGeom>
          <a:ln w="254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矩形 20"/>
          <p:cNvSpPr/>
          <p:nvPr/>
        </p:nvSpPr>
        <p:spPr>
          <a:xfrm>
            <a:off x="2916719" y="336900"/>
            <a:ext cx="33852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>
              <a:spcBef>
                <a:spcPct val="0"/>
              </a:spcBef>
            </a:pPr>
            <a:r>
              <a:rPr lang="zh-TW" altLang="en-US" sz="2800" b="1" dirty="0" smtClean="0">
                <a:solidFill>
                  <a:schemeClr val="accent3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可全</a:t>
            </a:r>
            <a:r>
              <a:rPr lang="zh-TW" altLang="en-US" sz="2800" b="1" dirty="0">
                <a:solidFill>
                  <a:schemeClr val="accent3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螢幕</a:t>
            </a:r>
            <a:r>
              <a:rPr lang="zh-TW" altLang="en-US" sz="2800" b="1" dirty="0" smtClean="0">
                <a:solidFill>
                  <a:schemeClr val="accent3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播放。</a:t>
            </a:r>
            <a:endParaRPr lang="zh-TW" altLang="en-US" sz="2800" b="1" dirty="0">
              <a:solidFill>
                <a:schemeClr val="accent3">
                  <a:lumMod val="9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207735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6"/>
          <p:cNvSpPr>
            <a:spLocks noGrp="1" noChangeArrowheads="1"/>
          </p:cNvSpPr>
          <p:nvPr>
            <p:ph type="subTitle" idx="4294967295"/>
          </p:nvPr>
        </p:nvSpPr>
        <p:spPr>
          <a:xfrm>
            <a:off x="1403648" y="2276873"/>
            <a:ext cx="6400800" cy="828675"/>
          </a:xfrm>
          <a:noFill/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zh-TW" altLang="en-US" sz="5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謝謝聆聽</a:t>
            </a:r>
            <a:endParaRPr lang="en-US" altLang="zh-TW" sz="5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940" name="Text Box 8"/>
          <p:cNvSpPr txBox="1">
            <a:spLocks noChangeArrowheads="1"/>
          </p:cNvSpPr>
          <p:nvPr/>
        </p:nvSpPr>
        <p:spPr bwMode="auto">
          <a:xfrm>
            <a:off x="1619672" y="3850357"/>
            <a:ext cx="604934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 marL="274638" indent="-274638" algn="l" eaLnBrk="0" hangingPunct="0">
              <a:spcBef>
                <a:spcPct val="20000"/>
              </a:spcBef>
              <a:buClr>
                <a:srgbClr val="993300"/>
              </a:buClr>
              <a:buFont typeface="Wingdings" pitchFamily="2" charset="2"/>
              <a:buChar char="v"/>
              <a:defRPr kumimoji="1" sz="32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993300"/>
              </a:buClr>
              <a:buFont typeface="Wingdings" pitchFamily="2" charset="2"/>
              <a:buChar char="à"/>
              <a:defRPr kumimoji="1" sz="28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993300"/>
              </a:buClr>
              <a:buFont typeface="Wingdings" pitchFamily="2" charset="2"/>
              <a:buChar char="v"/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993300"/>
              </a:buClr>
              <a:buFont typeface="Wingdings" pitchFamily="2" charset="2"/>
              <a:buChar char="v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993300"/>
              </a:buClr>
              <a:buFont typeface="Wingdings" pitchFamily="2" charset="2"/>
              <a:buChar char="v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Font typeface="Wingdings" pitchFamily="2" charset="2"/>
              <a:buChar char="v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Font typeface="Wingdings" pitchFamily="2" charset="2"/>
              <a:buChar char="v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Font typeface="Wingdings" pitchFamily="2" charset="2"/>
              <a:buChar char="v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Font typeface="Wingdings" pitchFamily="2" charset="2"/>
              <a:buChar char="v"/>
              <a:defRPr kumimoji="1" sz="20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>
              <a:lnSpc>
                <a:spcPct val="96000"/>
              </a:lnSpc>
              <a:buClr>
                <a:srgbClr val="006666"/>
              </a:buClr>
              <a:buSzPct val="80000"/>
              <a:buFont typeface="Wingdings" pitchFamily="2" charset="2"/>
              <a:buNone/>
            </a:pPr>
            <a:r>
              <a:rPr lang="en-US" altLang="zh-TW" sz="16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6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台北總公司</a:t>
            </a:r>
            <a:r>
              <a:rPr lang="en-US" altLang="zh-TW" sz="16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16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電話：</a:t>
            </a:r>
            <a:r>
              <a:rPr lang="en-US" altLang="zh-TW" sz="16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(02)2736-1058   </a:t>
            </a:r>
            <a:r>
              <a:rPr lang="zh-TW" altLang="en-US" sz="16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傳真：</a:t>
            </a:r>
            <a:r>
              <a:rPr lang="en-US" altLang="zh-TW" sz="16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(02)2736-3001</a:t>
            </a:r>
          </a:p>
          <a:p>
            <a:pPr eaLnBrk="1" hangingPunct="1">
              <a:lnSpc>
                <a:spcPct val="96000"/>
              </a:lnSpc>
              <a:buClr>
                <a:srgbClr val="006666"/>
              </a:buClr>
              <a:buSzPct val="80000"/>
              <a:buFont typeface="Wingdings" pitchFamily="2" charset="2"/>
              <a:buNone/>
            </a:pPr>
            <a:r>
              <a:rPr lang="en-US" altLang="zh-TW" sz="16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6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南部辦事處</a:t>
            </a:r>
            <a:r>
              <a:rPr lang="en-US" altLang="zh-TW" sz="16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16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電話：</a:t>
            </a:r>
            <a:r>
              <a:rPr lang="en-US" altLang="zh-TW" sz="16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(06)302-5369     </a:t>
            </a:r>
            <a:r>
              <a:rPr lang="zh-TW" altLang="en-US" sz="16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傳真：</a:t>
            </a:r>
            <a:r>
              <a:rPr lang="en-US" altLang="zh-TW" sz="16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(06)302-5427  </a:t>
            </a:r>
          </a:p>
          <a:p>
            <a:pPr eaLnBrk="1" hangingPunct="1">
              <a:lnSpc>
                <a:spcPct val="96000"/>
              </a:lnSpc>
              <a:buClr>
                <a:srgbClr val="006666"/>
              </a:buClr>
              <a:buSzPct val="80000"/>
              <a:buFont typeface="Wingdings" pitchFamily="2" charset="2"/>
              <a:buNone/>
            </a:pPr>
            <a:r>
              <a:rPr lang="zh-TW" altLang="en-US" sz="16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網址：</a:t>
            </a:r>
            <a:r>
              <a:rPr lang="en-US" altLang="zh-TW" sz="16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www.tbmc.com.tw</a:t>
            </a:r>
            <a:r>
              <a:rPr lang="en-US" altLang="zh-TW" sz="16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E-mail</a:t>
            </a:r>
            <a:r>
              <a:rPr lang="zh-TW" altLang="en-US" sz="16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16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info@tts.tbmc.com.tw</a:t>
            </a:r>
            <a:r>
              <a:rPr lang="en-US" altLang="zh-TW" sz="16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21385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4"/>
          <p:cNvSpPr txBox="1">
            <a:spLocks/>
          </p:cNvSpPr>
          <p:nvPr/>
        </p:nvSpPr>
        <p:spPr bwMode="auto">
          <a:xfrm>
            <a:off x="1259632" y="2924945"/>
            <a:ext cx="6696144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000" b="1" cap="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marL="0" lvl="1">
              <a:spcBef>
                <a:spcPts val="5000"/>
              </a:spcBef>
              <a:spcAft>
                <a:spcPts val="10000"/>
              </a:spcAft>
              <a:defRPr/>
            </a:pPr>
            <a:r>
              <a:rPr lang="en-US" altLang="zh-TW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資料庫介紹</a:t>
            </a:r>
            <a:r>
              <a:rPr lang="en-US" altLang="zh-TW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5000" b="1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07903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4492800"/>
            <a:ext cx="1916113" cy="1439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41575" y="4492800"/>
            <a:ext cx="1916113" cy="1439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9638" y="4492800"/>
            <a:ext cx="1924050" cy="1439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8475" y="4492800"/>
            <a:ext cx="1938338" cy="1439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313" y="1916832"/>
            <a:ext cx="1938337" cy="1439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5075" y="1916832"/>
            <a:ext cx="1924050" cy="1439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14875" y="1916832"/>
            <a:ext cx="1928813" cy="1439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1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86563" y="1916832"/>
            <a:ext cx="2016125" cy="1439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標題 1"/>
          <p:cNvSpPr txBox="1">
            <a:spLocks/>
          </p:cNvSpPr>
          <p:nvPr/>
        </p:nvSpPr>
        <p:spPr bwMode="auto">
          <a:xfrm>
            <a:off x="633040" y="692150"/>
            <a:ext cx="78994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normAutofit/>
          </a:bodyPr>
          <a:lstStyle/>
          <a:p>
            <a:pPr algn="ctr" eaLnBrk="1" hangingPunct="1">
              <a:defRPr/>
            </a:pPr>
            <a:r>
              <a:rPr lang="zh-TW" altLang="en-US" sz="3200" b="1" kern="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八大影</a:t>
            </a:r>
            <a:r>
              <a:rPr lang="zh-TW" altLang="en-US" sz="3200" b="1" kern="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音頻道 </a:t>
            </a:r>
            <a:r>
              <a:rPr lang="zh-TW" altLang="en-US" sz="3200" b="1" kern="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全方位多元</a:t>
            </a:r>
            <a:r>
              <a:rPr lang="zh-TW" altLang="en-US" sz="3200" b="1" kern="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資訊</a:t>
            </a:r>
          </a:p>
        </p:txBody>
      </p:sp>
      <p:sp>
        <p:nvSpPr>
          <p:cNvPr id="5" name="文字方塊 3"/>
          <p:cNvSpPr txBox="1">
            <a:spLocks noChangeArrowheads="1"/>
          </p:cNvSpPr>
          <p:nvPr/>
        </p:nvSpPr>
        <p:spPr bwMode="auto">
          <a:xfrm>
            <a:off x="571500" y="1584325"/>
            <a:ext cx="1214438" cy="368300"/>
          </a:xfrm>
          <a:prstGeom prst="rect">
            <a:avLst/>
          </a:prstGeom>
          <a:solidFill>
            <a:schemeClr val="bg1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1800" dirty="0">
                <a:latin typeface="標楷體" pitchFamily="65" charset="-120"/>
                <a:ea typeface="標楷體" pitchFamily="65" charset="-120"/>
              </a:rPr>
              <a:t>生涯職場</a:t>
            </a:r>
          </a:p>
        </p:txBody>
      </p:sp>
      <p:sp>
        <p:nvSpPr>
          <p:cNvPr id="6" name="文字方塊 4"/>
          <p:cNvSpPr txBox="1">
            <a:spLocks noChangeArrowheads="1"/>
          </p:cNvSpPr>
          <p:nvPr/>
        </p:nvSpPr>
        <p:spPr bwMode="auto">
          <a:xfrm>
            <a:off x="2857500" y="1584000"/>
            <a:ext cx="1214438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1800" dirty="0">
                <a:latin typeface="標楷體" pitchFamily="65" charset="-120"/>
                <a:ea typeface="標楷體" pitchFamily="65" charset="-120"/>
              </a:rPr>
              <a:t>全球趨勢</a:t>
            </a:r>
          </a:p>
        </p:txBody>
      </p:sp>
      <p:sp>
        <p:nvSpPr>
          <p:cNvPr id="7" name="文字方塊 5"/>
          <p:cNvSpPr txBox="1">
            <a:spLocks noChangeArrowheads="1"/>
          </p:cNvSpPr>
          <p:nvPr/>
        </p:nvSpPr>
        <p:spPr bwMode="auto">
          <a:xfrm>
            <a:off x="5143500" y="1584000"/>
            <a:ext cx="1214438" cy="368300"/>
          </a:xfrm>
          <a:prstGeom prst="rect">
            <a:avLst/>
          </a:prstGeom>
          <a:solidFill>
            <a:schemeClr val="bg1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1800">
                <a:latin typeface="標楷體" pitchFamily="65" charset="-120"/>
                <a:ea typeface="標楷體" pitchFamily="65" charset="-120"/>
              </a:rPr>
              <a:t>健康生活</a:t>
            </a:r>
          </a:p>
        </p:txBody>
      </p:sp>
      <p:sp>
        <p:nvSpPr>
          <p:cNvPr id="8" name="文字方塊 6"/>
          <p:cNvSpPr txBox="1">
            <a:spLocks noChangeArrowheads="1"/>
          </p:cNvSpPr>
          <p:nvPr/>
        </p:nvSpPr>
        <p:spPr bwMode="auto">
          <a:xfrm>
            <a:off x="642938" y="4149080"/>
            <a:ext cx="1214437" cy="369887"/>
          </a:xfrm>
          <a:prstGeom prst="rect">
            <a:avLst/>
          </a:prstGeom>
          <a:solidFill>
            <a:schemeClr val="bg1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1800" dirty="0">
                <a:latin typeface="標楷體" pitchFamily="65" charset="-120"/>
                <a:ea typeface="標楷體" pitchFamily="65" charset="-120"/>
              </a:rPr>
              <a:t>人文教育</a:t>
            </a:r>
          </a:p>
        </p:txBody>
      </p:sp>
      <p:sp>
        <p:nvSpPr>
          <p:cNvPr id="9" name="文字方塊 7"/>
          <p:cNvSpPr txBox="1">
            <a:spLocks noChangeArrowheads="1"/>
          </p:cNvSpPr>
          <p:nvPr/>
        </p:nvSpPr>
        <p:spPr bwMode="auto">
          <a:xfrm>
            <a:off x="7143750" y="1584000"/>
            <a:ext cx="1214438" cy="368300"/>
          </a:xfrm>
          <a:prstGeom prst="rect">
            <a:avLst/>
          </a:prstGeom>
          <a:solidFill>
            <a:schemeClr val="bg1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1800">
                <a:latin typeface="標楷體" pitchFamily="65" charset="-120"/>
                <a:ea typeface="標楷體" pitchFamily="65" charset="-120"/>
              </a:rPr>
              <a:t>財經理財</a:t>
            </a:r>
          </a:p>
        </p:txBody>
      </p:sp>
      <p:sp>
        <p:nvSpPr>
          <p:cNvPr id="10" name="文字方塊 8"/>
          <p:cNvSpPr txBox="1">
            <a:spLocks noChangeArrowheads="1"/>
          </p:cNvSpPr>
          <p:nvPr/>
        </p:nvSpPr>
        <p:spPr bwMode="auto">
          <a:xfrm>
            <a:off x="2857500" y="4149080"/>
            <a:ext cx="1214438" cy="369887"/>
          </a:xfrm>
          <a:prstGeom prst="rect">
            <a:avLst/>
          </a:prstGeom>
          <a:solidFill>
            <a:schemeClr val="bg1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1800">
                <a:latin typeface="標楷體" pitchFamily="65" charset="-120"/>
                <a:ea typeface="標楷體" pitchFamily="65" charset="-120"/>
              </a:rPr>
              <a:t>經營管理</a:t>
            </a:r>
          </a:p>
        </p:txBody>
      </p:sp>
      <p:sp>
        <p:nvSpPr>
          <p:cNvPr id="11" name="文字方塊 9"/>
          <p:cNvSpPr txBox="1">
            <a:spLocks noChangeArrowheads="1"/>
          </p:cNvSpPr>
          <p:nvPr/>
        </p:nvSpPr>
        <p:spPr bwMode="auto">
          <a:xfrm>
            <a:off x="5101729" y="4149080"/>
            <a:ext cx="1214437" cy="369887"/>
          </a:xfrm>
          <a:prstGeom prst="rect">
            <a:avLst/>
          </a:prstGeom>
          <a:solidFill>
            <a:schemeClr val="bg1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1800" dirty="0">
                <a:latin typeface="標楷體" pitchFamily="65" charset="-120"/>
                <a:ea typeface="標楷體" pitchFamily="65" charset="-120"/>
              </a:rPr>
              <a:t>產業科技</a:t>
            </a:r>
          </a:p>
        </p:txBody>
      </p:sp>
      <p:sp>
        <p:nvSpPr>
          <p:cNvPr id="12" name="文字方塊 10"/>
          <p:cNvSpPr txBox="1">
            <a:spLocks noChangeArrowheads="1"/>
          </p:cNvSpPr>
          <p:nvPr/>
        </p:nvSpPr>
        <p:spPr bwMode="auto">
          <a:xfrm>
            <a:off x="7173987" y="4149080"/>
            <a:ext cx="1214437" cy="369887"/>
          </a:xfrm>
          <a:prstGeom prst="rect">
            <a:avLst/>
          </a:prstGeom>
          <a:solidFill>
            <a:schemeClr val="bg1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1800">
                <a:latin typeface="標楷體" pitchFamily="65" charset="-120"/>
                <a:ea typeface="標楷體" pitchFamily="65" charset="-120"/>
              </a:rPr>
              <a:t>創意美學</a:t>
            </a:r>
          </a:p>
        </p:txBody>
      </p:sp>
      <p:sp>
        <p:nvSpPr>
          <p:cNvPr id="14" name="文字方塊 14"/>
          <p:cNvSpPr txBox="1">
            <a:spLocks noChangeArrowheads="1"/>
          </p:cNvSpPr>
          <p:nvPr/>
        </p:nvSpPr>
        <p:spPr bwMode="auto">
          <a:xfrm>
            <a:off x="285750" y="3429000"/>
            <a:ext cx="1785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培養正確觀念</a:t>
            </a:r>
          </a:p>
        </p:txBody>
      </p:sp>
      <p:sp>
        <p:nvSpPr>
          <p:cNvPr id="16" name="文字方塊 16"/>
          <p:cNvSpPr txBox="1">
            <a:spLocks noChangeArrowheads="1"/>
          </p:cNvSpPr>
          <p:nvPr/>
        </p:nvSpPr>
        <p:spPr bwMode="auto">
          <a:xfrm>
            <a:off x="2500313" y="3429000"/>
            <a:ext cx="1785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培養國際視野</a:t>
            </a:r>
          </a:p>
        </p:txBody>
      </p:sp>
      <p:sp>
        <p:nvSpPr>
          <p:cNvPr id="18" name="文字方塊 18"/>
          <p:cNvSpPr txBox="1">
            <a:spLocks noChangeArrowheads="1"/>
          </p:cNvSpPr>
          <p:nvPr/>
        </p:nvSpPr>
        <p:spPr bwMode="auto">
          <a:xfrm>
            <a:off x="357188" y="6011441"/>
            <a:ext cx="1785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提升人文素養</a:t>
            </a:r>
          </a:p>
        </p:txBody>
      </p:sp>
      <p:sp>
        <p:nvSpPr>
          <p:cNvPr id="20" name="文字方塊 21"/>
          <p:cNvSpPr txBox="1">
            <a:spLocks noChangeArrowheads="1"/>
          </p:cNvSpPr>
          <p:nvPr/>
        </p:nvSpPr>
        <p:spPr bwMode="auto">
          <a:xfrm>
            <a:off x="4786313" y="3452813"/>
            <a:ext cx="1785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學習自我照護</a:t>
            </a:r>
          </a:p>
        </p:txBody>
      </p:sp>
      <p:sp>
        <p:nvSpPr>
          <p:cNvPr id="22" name="文字方塊 23"/>
          <p:cNvSpPr txBox="1">
            <a:spLocks noChangeArrowheads="1"/>
          </p:cNvSpPr>
          <p:nvPr/>
        </p:nvSpPr>
        <p:spPr bwMode="auto">
          <a:xfrm>
            <a:off x="2500313" y="6011441"/>
            <a:ext cx="1785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培養領袖思維</a:t>
            </a:r>
          </a:p>
        </p:txBody>
      </p:sp>
      <p:sp>
        <p:nvSpPr>
          <p:cNvPr id="24" name="文字方塊 25"/>
          <p:cNvSpPr txBox="1">
            <a:spLocks noChangeArrowheads="1"/>
          </p:cNvSpPr>
          <p:nvPr/>
        </p:nvSpPr>
        <p:spPr bwMode="auto">
          <a:xfrm>
            <a:off x="4786313" y="5989216"/>
            <a:ext cx="1785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掌握創新趨勢</a:t>
            </a:r>
          </a:p>
        </p:txBody>
      </p:sp>
      <p:sp>
        <p:nvSpPr>
          <p:cNvPr id="26" name="文字方塊 27"/>
          <p:cNvSpPr txBox="1">
            <a:spLocks noChangeArrowheads="1"/>
          </p:cNvSpPr>
          <p:nvPr/>
        </p:nvSpPr>
        <p:spPr bwMode="auto">
          <a:xfrm>
            <a:off x="6786563" y="3452813"/>
            <a:ext cx="1785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了解產業脈動</a:t>
            </a:r>
          </a:p>
        </p:txBody>
      </p:sp>
      <p:sp>
        <p:nvSpPr>
          <p:cNvPr id="28" name="文字方塊 29"/>
          <p:cNvSpPr txBox="1">
            <a:spLocks noChangeArrowheads="1"/>
          </p:cNvSpPr>
          <p:nvPr/>
        </p:nvSpPr>
        <p:spPr bwMode="auto">
          <a:xfrm>
            <a:off x="6929438" y="6011441"/>
            <a:ext cx="1785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激發多元思考</a:t>
            </a:r>
          </a:p>
        </p:txBody>
      </p:sp>
    </p:spTree>
    <p:extLst>
      <p:ext uri="{BB962C8B-B14F-4D97-AF65-F5344CB8AC3E}">
        <p14:creationId xmlns:p14="http://schemas.microsoft.com/office/powerpoint/2010/main" val="22328554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橢圓 28"/>
          <p:cNvSpPr/>
          <p:nvPr/>
        </p:nvSpPr>
        <p:spPr>
          <a:xfrm>
            <a:off x="1203575" y="1658056"/>
            <a:ext cx="1643074" cy="1260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學習力</a:t>
            </a:r>
          </a:p>
        </p:txBody>
      </p:sp>
      <p:sp>
        <p:nvSpPr>
          <p:cNvPr id="30" name="橢圓 29"/>
          <p:cNvSpPr/>
          <p:nvPr/>
        </p:nvSpPr>
        <p:spPr>
          <a:xfrm>
            <a:off x="3921641" y="1658056"/>
            <a:ext cx="1643074" cy="1260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創新力</a:t>
            </a:r>
          </a:p>
        </p:txBody>
      </p:sp>
      <p:sp>
        <p:nvSpPr>
          <p:cNvPr id="31" name="橢圓 30"/>
          <p:cNvSpPr/>
          <p:nvPr/>
        </p:nvSpPr>
        <p:spPr>
          <a:xfrm>
            <a:off x="6587095" y="1729494"/>
            <a:ext cx="1643074" cy="1260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競爭力</a:t>
            </a:r>
          </a:p>
        </p:txBody>
      </p:sp>
      <p:sp>
        <p:nvSpPr>
          <p:cNvPr id="32" name="橢圓 31"/>
          <p:cNvSpPr/>
          <p:nvPr/>
        </p:nvSpPr>
        <p:spPr>
          <a:xfrm>
            <a:off x="3921641" y="3514279"/>
            <a:ext cx="1643074" cy="1260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美學力</a:t>
            </a:r>
          </a:p>
        </p:txBody>
      </p:sp>
      <p:sp>
        <p:nvSpPr>
          <p:cNvPr id="33" name="橢圓 32"/>
          <p:cNvSpPr/>
          <p:nvPr/>
        </p:nvSpPr>
        <p:spPr>
          <a:xfrm>
            <a:off x="6658533" y="3501008"/>
            <a:ext cx="1643074" cy="1260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健康力</a:t>
            </a:r>
          </a:p>
        </p:txBody>
      </p:sp>
      <p:sp>
        <p:nvSpPr>
          <p:cNvPr id="34" name="橢圓 33"/>
          <p:cNvSpPr/>
          <p:nvPr/>
        </p:nvSpPr>
        <p:spPr>
          <a:xfrm>
            <a:off x="1203575" y="3501008"/>
            <a:ext cx="1643074" cy="1260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整合力</a:t>
            </a:r>
          </a:p>
        </p:txBody>
      </p:sp>
      <p:sp>
        <p:nvSpPr>
          <p:cNvPr id="35" name="文字方塊 11"/>
          <p:cNvSpPr txBox="1">
            <a:spLocks noChangeArrowheads="1"/>
          </p:cNvSpPr>
          <p:nvPr/>
        </p:nvSpPr>
        <p:spPr bwMode="auto">
          <a:xfrm>
            <a:off x="989285" y="2999805"/>
            <a:ext cx="22145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1600" dirty="0">
                <a:latin typeface="標楷體" pitchFamily="65" charset="-120"/>
                <a:ea typeface="標楷體" pitchFamily="65" charset="-120"/>
              </a:rPr>
              <a:t>激勵人心的典範故事</a:t>
            </a:r>
            <a:endParaRPr kumimoji="0" lang="en-US" altLang="zh-TW" sz="1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6" name="文字方塊 12"/>
          <p:cNvSpPr txBox="1">
            <a:spLocks noChangeArrowheads="1"/>
          </p:cNvSpPr>
          <p:nvPr/>
        </p:nvSpPr>
        <p:spPr bwMode="auto">
          <a:xfrm>
            <a:off x="3707334" y="2999805"/>
            <a:ext cx="20716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1600">
                <a:latin typeface="標楷體" pitchFamily="65" charset="-120"/>
                <a:ea typeface="標楷體" pitchFamily="65" charset="-120"/>
              </a:rPr>
              <a:t>不同凡想的革命思維</a:t>
            </a:r>
            <a:endParaRPr kumimoji="0" lang="en-US" altLang="zh-TW" sz="16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7" name="文字方塊 13"/>
          <p:cNvSpPr txBox="1">
            <a:spLocks noChangeArrowheads="1"/>
          </p:cNvSpPr>
          <p:nvPr/>
        </p:nvSpPr>
        <p:spPr bwMode="auto">
          <a:xfrm>
            <a:off x="6444208" y="3018855"/>
            <a:ext cx="24288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1600">
                <a:latin typeface="標楷體" pitchFamily="65" charset="-120"/>
                <a:ea typeface="標楷體" pitchFamily="65" charset="-120"/>
              </a:rPr>
              <a:t>放眼天下的全球視野</a:t>
            </a:r>
            <a:endParaRPr kumimoji="0" lang="en-US" altLang="zh-TW" sz="16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8" name="文字方塊 14"/>
          <p:cNvSpPr txBox="1">
            <a:spLocks noChangeArrowheads="1"/>
          </p:cNvSpPr>
          <p:nvPr/>
        </p:nvSpPr>
        <p:spPr bwMode="auto">
          <a:xfrm>
            <a:off x="989285" y="4862909"/>
            <a:ext cx="20716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1600" dirty="0">
                <a:latin typeface="標楷體" pitchFamily="65" charset="-120"/>
                <a:ea typeface="標楷體" pitchFamily="65" charset="-120"/>
              </a:rPr>
              <a:t>眾人之力的團隊合作</a:t>
            </a:r>
            <a:endParaRPr kumimoji="0" lang="en-US" altLang="zh-TW" sz="1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9" name="文字方塊 15"/>
          <p:cNvSpPr txBox="1">
            <a:spLocks noChangeArrowheads="1"/>
          </p:cNvSpPr>
          <p:nvPr/>
        </p:nvSpPr>
        <p:spPr bwMode="auto">
          <a:xfrm>
            <a:off x="3635896" y="4875609"/>
            <a:ext cx="2143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1600">
                <a:latin typeface="標楷體" pitchFamily="65" charset="-120"/>
                <a:ea typeface="標楷體" pitchFamily="65" charset="-120"/>
              </a:rPr>
              <a:t>文化涵養累積軟實力</a:t>
            </a:r>
            <a:endParaRPr kumimoji="0" lang="en-US" altLang="zh-TW" sz="16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0" name="文字方塊 16"/>
          <p:cNvSpPr txBox="1">
            <a:spLocks noChangeArrowheads="1"/>
          </p:cNvSpPr>
          <p:nvPr/>
        </p:nvSpPr>
        <p:spPr bwMode="auto">
          <a:xfrm>
            <a:off x="6515646" y="4862909"/>
            <a:ext cx="2214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1600">
                <a:latin typeface="標楷體" pitchFamily="65" charset="-120"/>
                <a:ea typeface="標楷體" pitchFamily="65" charset="-120"/>
              </a:rPr>
              <a:t>不可不知的健康知識</a:t>
            </a:r>
            <a:endParaRPr kumimoji="0" lang="en-US" altLang="zh-TW" sz="160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"/>
          <a:stretch>
            <a:fillRect/>
          </a:stretch>
        </p:blipFill>
        <p:spPr bwMode="auto">
          <a:xfrm>
            <a:off x="72000" y="5372819"/>
            <a:ext cx="9000000" cy="113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標題 1"/>
          <p:cNvSpPr txBox="1">
            <a:spLocks/>
          </p:cNvSpPr>
          <p:nvPr/>
        </p:nvSpPr>
        <p:spPr bwMode="auto">
          <a:xfrm>
            <a:off x="785440" y="844550"/>
            <a:ext cx="78994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zh-TW" altLang="en-US" sz="3200" b="1" kern="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六大主題推薦能力 最便利自主學習</a:t>
            </a:r>
            <a:r>
              <a:rPr lang="zh-TW" altLang="en-US" sz="3200" b="1" kern="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工具</a:t>
            </a:r>
            <a:endParaRPr lang="zh-TW" altLang="en-US" sz="3200" b="1" kern="0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591584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" y="764704"/>
            <a:ext cx="9180513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defRPr/>
            </a:pPr>
            <a:r>
              <a:rPr lang="zh-TW" altLang="en-US" sz="3600" b="1" kern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滿足不同領域需求</a:t>
            </a:r>
            <a:endParaRPr lang="zh-TW" altLang="en-US" sz="3600" b="1" kern="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196049"/>
              </p:ext>
            </p:extLst>
          </p:nvPr>
        </p:nvGraphicFramePr>
        <p:xfrm>
          <a:off x="287552" y="1772960"/>
          <a:ext cx="4284448" cy="2125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4448"/>
              </a:tblGrid>
              <a:tr h="370840">
                <a:tc>
                  <a:txBody>
                    <a:bodyPr/>
                    <a:lstStyle/>
                    <a:p>
                      <a:r>
                        <a:rPr lang="zh-TW" altLang="en-US" sz="1950" dirty="0" smtClean="0">
                          <a:solidFill>
                            <a:srgbClr val="2A237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提供積極正面和踏實圓夢的行動方案</a:t>
                      </a:r>
                      <a:endParaRPr lang="zh-TW" altLang="en-US" sz="1950" dirty="0">
                        <a:solidFill>
                          <a:srgbClr val="2A237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468CCB">
                        <a:alpha val="50196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透過名人的生命故事，找到激勵自己的力量。</a:t>
                      </a:r>
                      <a:endParaRPr lang="en-US" altLang="zh-TW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學習職場</a:t>
                      </a: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經驗</a:t>
                      </a: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和工作技巧，培養明日競爭力。</a:t>
                      </a:r>
                      <a:endParaRPr lang="en-US" altLang="zh-TW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endParaRPr lang="zh-TW" altLang="en-US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468CCB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936400"/>
              </p:ext>
            </p:extLst>
          </p:nvPr>
        </p:nvGraphicFramePr>
        <p:xfrm>
          <a:off x="4608032" y="1772816"/>
          <a:ext cx="4284448" cy="2125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4448"/>
              </a:tblGrid>
              <a:tr h="370840">
                <a:tc>
                  <a:txBody>
                    <a:bodyPr/>
                    <a:lstStyle/>
                    <a:p>
                      <a:r>
                        <a:rPr lang="zh-TW" altLang="en-US" sz="1950" b="1" kern="1200" dirty="0" smtClean="0">
                          <a:solidFill>
                            <a:srgbClr val="2A237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培養洞悉趨勢和掌握脈動的關鍵智慧</a:t>
                      </a:r>
                      <a:endParaRPr lang="zh-TW" altLang="en-US" sz="1950" b="1" kern="1200" dirty="0">
                        <a:solidFill>
                          <a:srgbClr val="2A237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solidFill>
                      <a:srgbClr val="468CCB">
                        <a:alpha val="50196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精采大師影音及知名企業家分享。</a:t>
                      </a:r>
                      <a:endParaRPr lang="en-US" altLang="zh-TW" sz="1800" kern="1200" dirty="0" smtClean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國內外企業的精采報導，剖析產業動態及市場環境。</a:t>
                      </a:r>
                      <a:endParaRPr lang="en-US" altLang="zh-TW" sz="1800" kern="1200" dirty="0" smtClean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endParaRPr lang="en-US" altLang="zh-TW" sz="1800" kern="1200" dirty="0" smtClean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endParaRPr lang="zh-TW" altLang="en-US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468CCB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9668548"/>
              </p:ext>
            </p:extLst>
          </p:nvPr>
        </p:nvGraphicFramePr>
        <p:xfrm>
          <a:off x="287552" y="3933056"/>
          <a:ext cx="4284448" cy="2125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4448"/>
              </a:tblGrid>
              <a:tr h="370840">
                <a:tc>
                  <a:txBody>
                    <a:bodyPr/>
                    <a:lstStyle/>
                    <a:p>
                      <a:r>
                        <a:rPr lang="zh-TW" altLang="en-US" sz="1950" b="1" kern="1200" dirty="0" smtClean="0">
                          <a:solidFill>
                            <a:srgbClr val="2A237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建立輔助教學和個案研究的最佳來源</a:t>
                      </a:r>
                      <a:endParaRPr lang="zh-TW" altLang="en-US" sz="1950" b="1" kern="1200" dirty="0">
                        <a:solidFill>
                          <a:srgbClr val="2A237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solidFill>
                      <a:srgbClr val="468CCB">
                        <a:alpha val="50196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政經企業的深入專訪，理解</a:t>
                      </a: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CEO</a:t>
                      </a: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的情境決策。</a:t>
                      </a:r>
                    </a:p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借鏡國際的專題探討，從全球經驗尋找最適解答。</a:t>
                      </a:r>
                    </a:p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endParaRPr lang="zh-TW" altLang="en-US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468CCB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表格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826955"/>
              </p:ext>
            </p:extLst>
          </p:nvPr>
        </p:nvGraphicFramePr>
        <p:xfrm>
          <a:off x="4608032" y="3933056"/>
          <a:ext cx="4284448" cy="2125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4448"/>
              </a:tblGrid>
              <a:tr h="370840">
                <a:tc>
                  <a:txBody>
                    <a:bodyPr/>
                    <a:lstStyle/>
                    <a:p>
                      <a:r>
                        <a:rPr lang="zh-TW" altLang="en-US" sz="1950" b="1" kern="1200" smtClean="0">
                          <a:solidFill>
                            <a:srgbClr val="2A237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提升多元關懷和真善美好的人文素質</a:t>
                      </a:r>
                      <a:endParaRPr lang="zh-TW" altLang="en-US" sz="1950" b="1" kern="1200" dirty="0">
                        <a:solidFill>
                          <a:srgbClr val="2A237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solidFill>
                      <a:srgbClr val="468CCB">
                        <a:alpha val="50196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人文和環境的系列影片，提升對美好生活的追求</a:t>
                      </a:r>
                    </a:p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保健和親子教養的實用內容，優化重要的生命課題。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zh-TW" altLang="en-US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468CCB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86242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58888" y="2428875"/>
            <a:ext cx="6985000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dirty="0">
                <a:latin typeface="標楷體" pitchFamily="65" charset="-120"/>
                <a:ea typeface="標楷體" pitchFamily="65" charset="-120"/>
                <a:cs typeface="BiauKai"/>
              </a:rPr>
              <a:t>當</a:t>
            </a:r>
            <a:r>
              <a:rPr kumimoji="0" lang="zh-TW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BiauKai"/>
              </a:rPr>
              <a:t>視覺</a:t>
            </a:r>
            <a:r>
              <a:rPr kumimoji="0" lang="zh-TW" altLang="en-US" sz="3600" dirty="0">
                <a:latin typeface="標楷體" pitchFamily="65" charset="-120"/>
                <a:ea typeface="標楷體" pitchFamily="65" charset="-120"/>
                <a:cs typeface="BiauKai"/>
              </a:rPr>
              <a:t>成為</a:t>
            </a:r>
            <a:r>
              <a:rPr kumimoji="0" lang="zh-TW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BiauKai"/>
              </a:rPr>
              <a:t>新世代</a:t>
            </a:r>
            <a:r>
              <a:rPr kumimoji="0" lang="zh-TW" altLang="en-US" sz="3600" dirty="0">
                <a:latin typeface="標楷體" pitchFamily="65" charset="-120"/>
                <a:ea typeface="標楷體" pitchFamily="65" charset="-120"/>
                <a:cs typeface="BiauKai"/>
              </a:rPr>
              <a:t>的主導</a:t>
            </a:r>
            <a:endParaRPr kumimoji="0" lang="en-US" altLang="zh-TW" sz="3600" dirty="0">
              <a:latin typeface="標楷體" pitchFamily="65" charset="-120"/>
              <a:ea typeface="標楷體" pitchFamily="65" charset="-120"/>
              <a:cs typeface="BiauKai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BiauKai"/>
              </a:rPr>
              <a:t>影音知識庫</a:t>
            </a:r>
            <a:r>
              <a:rPr kumimoji="0" lang="zh-TW" altLang="en-US" sz="3600" dirty="0">
                <a:latin typeface="標楷體" pitchFamily="65" charset="-120"/>
                <a:ea typeface="標楷體" pitchFamily="65" charset="-120"/>
                <a:cs typeface="BiauKai"/>
              </a:rPr>
              <a:t>的服務為什麼重要</a:t>
            </a:r>
            <a:r>
              <a:rPr kumimoji="0" lang="en-US" altLang="zh-TW" sz="3600" dirty="0">
                <a:latin typeface="標楷體" pitchFamily="65" charset="-120"/>
                <a:ea typeface="標楷體" pitchFamily="65" charset="-120"/>
                <a:cs typeface="BiauKai"/>
              </a:rPr>
              <a:t>?</a:t>
            </a:r>
            <a:endParaRPr kumimoji="0" lang="en-US" altLang="zh-Hant" sz="3600" dirty="0">
              <a:latin typeface="標楷體" pitchFamily="65" charset="-120"/>
              <a:ea typeface="標楷體" pitchFamily="65" charset="-120"/>
              <a:cs typeface="BiauKai"/>
            </a:endParaRPr>
          </a:p>
        </p:txBody>
      </p:sp>
    </p:spTree>
    <p:extLst>
      <p:ext uri="{BB962C8B-B14F-4D97-AF65-F5344CB8AC3E}">
        <p14:creationId xmlns:p14="http://schemas.microsoft.com/office/powerpoint/2010/main" val="22761111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 bwMode="auto">
          <a:xfrm>
            <a:off x="560388" y="692150"/>
            <a:ext cx="78994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zh-TW" altLang="en-US" sz="3200" kern="0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  <a:cs typeface="+mj-cs"/>
              </a:rPr>
              <a:t>產業學界超連結 學生競爭力的第一哩路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571500" y="1428750"/>
            <a:ext cx="82804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latin typeface="標楷體" pitchFamily="65" charset="-120"/>
                <a:ea typeface="標楷體" pitchFamily="65" charset="-120"/>
              </a:rPr>
              <a:t>天下</a:t>
            </a:r>
            <a:r>
              <a:rPr kumimoji="0" lang="en-US" altLang="zh-TW" sz="2000" dirty="0">
                <a:latin typeface="標楷體" pitchFamily="65" charset="-120"/>
                <a:ea typeface="標楷體" pitchFamily="65" charset="-120"/>
              </a:rPr>
              <a:t>32</a:t>
            </a:r>
            <a:r>
              <a:rPr kumimoji="0" lang="zh-TW" altLang="en-US" sz="2000" dirty="0">
                <a:latin typeface="標楷體" pitchFamily="65" charset="-120"/>
                <a:ea typeface="標楷體" pitchFamily="65" charset="-120"/>
              </a:rPr>
              <a:t>年來在教育中扎根，拍攝多部</a:t>
            </a:r>
            <a:r>
              <a:rPr kumimoji="0"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青年創業家紀實及精彩的名人對談</a:t>
            </a:r>
            <a:r>
              <a:rPr kumimoji="0" lang="zh-TW" altLang="en-US" sz="2000" dirty="0">
                <a:latin typeface="標楷體" pitchFamily="65" charset="-120"/>
                <a:ea typeface="標楷體" pitchFamily="65" charset="-120"/>
              </a:rPr>
              <a:t>，</a:t>
            </a:r>
            <a:r>
              <a:rPr kumimoji="0"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啟發學子</a:t>
            </a:r>
            <a:r>
              <a:rPr kumimoji="0" lang="zh-TW" altLang="en-US" sz="2000" dirty="0">
                <a:latin typeface="標楷體" pitchFamily="65" charset="-120"/>
                <a:ea typeface="標楷體" pitchFamily="65" charset="-120"/>
              </a:rPr>
              <a:t>深度自我思考能力，</a:t>
            </a:r>
            <a:r>
              <a:rPr kumimoji="0"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儲備軟實力</a:t>
            </a:r>
            <a:r>
              <a:rPr kumimoji="0" lang="zh-TW" altLang="en-US" sz="2000" dirty="0">
                <a:latin typeface="標楷體" pitchFamily="65" charset="-120"/>
                <a:ea typeface="標楷體" pitchFamily="65" charset="-120"/>
              </a:rPr>
              <a:t>、奠定未來競爭力</a:t>
            </a:r>
            <a:endParaRPr kumimoji="0" lang="en-US" altLang="zh-TW" sz="20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292" name="文字方塊 4"/>
          <p:cNvSpPr txBox="1">
            <a:spLocks noChangeArrowheads="1"/>
          </p:cNvSpPr>
          <p:nvPr/>
        </p:nvSpPr>
        <p:spPr bwMode="auto">
          <a:xfrm>
            <a:off x="571500" y="2212975"/>
            <a:ext cx="7572375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kumimoji="0" lang="zh-TW" altLang="en-US" sz="1800">
                <a:latin typeface="微軟正黑體" pitchFamily="34" charset="-120"/>
                <a:ea typeface="微軟正黑體" pitchFamily="34" charset="-120"/>
              </a:rPr>
              <a:t>　精彩的跨世代對談、從理解中學習成長</a:t>
            </a:r>
            <a:endParaRPr kumimoji="0" lang="en-US" altLang="zh-TW" sz="18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kumimoji="0" lang="zh-TW" altLang="en-US" sz="1800">
                <a:latin typeface="微軟正黑體" pitchFamily="34" charset="-120"/>
                <a:ea typeface="微軟正黑體" pitchFamily="34" charset="-120"/>
              </a:rPr>
              <a:t>　企業家創業故事、鼓勵年輕人相信自己、勇敢闖</a:t>
            </a:r>
            <a:endParaRPr kumimoji="0" lang="en-US" altLang="zh-TW" sz="18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kumimoji="0" lang="zh-TW" altLang="en-US" sz="1800">
                <a:latin typeface="微軟正黑體" pitchFamily="34" charset="-120"/>
                <a:ea typeface="微軟正黑體" pitchFamily="34" charset="-120"/>
              </a:rPr>
              <a:t>　完整的職場心法分享，及早培育社會競爭力</a:t>
            </a:r>
          </a:p>
        </p:txBody>
      </p:sp>
      <p:sp>
        <p:nvSpPr>
          <p:cNvPr id="12294" name="文字方塊 6"/>
          <p:cNvSpPr txBox="1">
            <a:spLocks noChangeArrowheads="1"/>
          </p:cNvSpPr>
          <p:nvPr/>
        </p:nvSpPr>
        <p:spPr bwMode="auto">
          <a:xfrm>
            <a:off x="646931" y="5373956"/>
            <a:ext cx="24849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kumimoji="0" lang="en-US" altLang="zh-TW" sz="1600" dirty="0">
                <a:latin typeface="標楷體" pitchFamily="65" charset="-120"/>
                <a:ea typeface="標楷體" pitchFamily="65" charset="-120"/>
              </a:rPr>
              <a:t>【</a:t>
            </a:r>
            <a:r>
              <a:rPr kumimoji="0" lang="zh-TW" altLang="en-US" sz="1600" dirty="0">
                <a:latin typeface="標楷體" pitchFamily="65" charset="-120"/>
                <a:ea typeface="標楷體" pitchFamily="65" charset="-120"/>
              </a:rPr>
              <a:t>徐譽庭</a:t>
            </a:r>
            <a:r>
              <a:rPr kumimoji="0" lang="en-US" altLang="zh-TW" sz="1600" dirty="0">
                <a:latin typeface="標楷體" pitchFamily="65" charset="-120"/>
                <a:ea typeface="標楷體" pitchFamily="65" charset="-120"/>
              </a:rPr>
              <a:t>vs</a:t>
            </a:r>
            <a:r>
              <a:rPr kumimoji="0" lang="zh-TW" altLang="en-US" sz="1600" dirty="0">
                <a:latin typeface="標楷體" pitchFamily="65" charset="-120"/>
                <a:ea typeface="標楷體" pitchFamily="65" charset="-120"/>
              </a:rPr>
              <a:t>楊丞琳</a:t>
            </a:r>
            <a:r>
              <a:rPr kumimoji="0" lang="en-US" altLang="zh-TW" sz="1600" dirty="0" smtClean="0">
                <a:latin typeface="標楷體" pitchFamily="65" charset="-120"/>
                <a:ea typeface="標楷體" pitchFamily="65" charset="-120"/>
              </a:rPr>
              <a:t>】</a:t>
            </a:r>
            <a:r>
              <a:rPr kumimoji="0" lang="zh-TW" altLang="en-US" sz="1600" dirty="0" smtClean="0">
                <a:latin typeface="標楷體" pitchFamily="65" charset="-120"/>
                <a:ea typeface="標楷體" pitchFamily="65" charset="-120"/>
              </a:rPr>
              <a:t>失去</a:t>
            </a:r>
            <a:r>
              <a:rPr kumimoji="0" lang="zh-TW" altLang="en-US" sz="1600" dirty="0">
                <a:latin typeface="標楷體" pitchFamily="65" charset="-120"/>
                <a:ea typeface="標楷體" pitchFamily="65" charset="-120"/>
              </a:rPr>
              <a:t>的榮耀，我們努力找回來</a:t>
            </a: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0" t="21687" r="19980" b="43700"/>
          <a:stretch/>
        </p:blipFill>
        <p:spPr>
          <a:xfrm>
            <a:off x="718370" y="4005064"/>
            <a:ext cx="2340000" cy="1254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文字方塊 6"/>
          <p:cNvSpPr txBox="1">
            <a:spLocks noChangeArrowheads="1"/>
          </p:cNvSpPr>
          <p:nvPr/>
        </p:nvSpPr>
        <p:spPr bwMode="auto">
          <a:xfrm>
            <a:off x="3419872" y="5589240"/>
            <a:ext cx="24849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spcBef>
                <a:spcPct val="0"/>
              </a:spcBef>
              <a:buNone/>
              <a:defRPr kumimoji="0" sz="1600">
                <a:latin typeface="標楷體" pitchFamily="65" charset="-12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en-US" altLang="zh-TW" dirty="0"/>
              <a:t>Graphic Recorder</a:t>
            </a:r>
            <a:r>
              <a:rPr lang="zh-TW" altLang="en-US" dirty="0"/>
              <a:t>視覺圖像記錄師</a:t>
            </a:r>
          </a:p>
        </p:txBody>
      </p:sp>
      <p:sp>
        <p:nvSpPr>
          <p:cNvPr id="18" name="文字方塊 6"/>
          <p:cNvSpPr txBox="1">
            <a:spLocks noChangeArrowheads="1"/>
          </p:cNvSpPr>
          <p:nvPr/>
        </p:nvSpPr>
        <p:spPr bwMode="auto">
          <a:xfrm>
            <a:off x="6084168" y="5724545"/>
            <a:ext cx="24849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spcBef>
                <a:spcPct val="0"/>
              </a:spcBef>
              <a:buNone/>
              <a:defRPr kumimoji="0" sz="1600">
                <a:latin typeface="標楷體" pitchFamily="65" charset="-12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dirty="0"/>
              <a:t>台灣憑什麼成為亞洲矽谷？施振榮這麼說。</a:t>
            </a:r>
          </a:p>
        </p:txBody>
      </p:sp>
      <p:sp>
        <p:nvSpPr>
          <p:cNvPr id="19" name="文字方塊 6"/>
          <p:cNvSpPr txBox="1">
            <a:spLocks noChangeArrowheads="1"/>
          </p:cNvSpPr>
          <p:nvPr/>
        </p:nvSpPr>
        <p:spPr bwMode="auto">
          <a:xfrm>
            <a:off x="6012160" y="3708321"/>
            <a:ext cx="28083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spcBef>
                <a:spcPct val="0"/>
              </a:spcBef>
              <a:buNone/>
              <a:defRPr kumimoji="0" sz="1600">
                <a:latin typeface="標楷體" pitchFamily="65" charset="-12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en-US" altLang="zh-TW" dirty="0" smtClean="0"/>
              <a:t>VR </a:t>
            </a:r>
            <a:r>
              <a:rPr lang="en-US" altLang="zh-TW" dirty="0"/>
              <a:t>producer</a:t>
            </a:r>
            <a:r>
              <a:rPr lang="zh-TW" altLang="en-US" dirty="0"/>
              <a:t>虛擬實境製作人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6" t="21644" r="20173" b="42622"/>
          <a:stretch/>
        </p:blipFill>
        <p:spPr>
          <a:xfrm>
            <a:off x="3492326" y="4215788"/>
            <a:ext cx="2340000" cy="1277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9" t="21644" r="20036" b="42921"/>
          <a:stretch/>
        </p:blipFill>
        <p:spPr>
          <a:xfrm>
            <a:off x="6216310" y="2340169"/>
            <a:ext cx="2340000" cy="1260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7" t="21644" r="19899" b="42472"/>
          <a:stretch/>
        </p:blipFill>
        <p:spPr>
          <a:xfrm>
            <a:off x="6228184" y="4328970"/>
            <a:ext cx="2340000" cy="1276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18599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 bwMode="auto">
          <a:xfrm>
            <a:off x="560388" y="692150"/>
            <a:ext cx="78994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zh-TW" altLang="en-US" sz="3200" kern="0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  <a:cs typeface="+mj-cs"/>
              </a:rPr>
              <a:t>觀點獨特的深入報導 老師教學的生動輔材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571500" y="1412875"/>
            <a:ext cx="781843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latin typeface="標楷體" pitchFamily="65" charset="-120"/>
                <a:ea typeface="標楷體" pitchFamily="65" charset="-120"/>
              </a:rPr>
              <a:t>透過影片的啟發引導</a:t>
            </a:r>
            <a:r>
              <a:rPr kumimoji="0"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學生深度思考</a:t>
            </a:r>
            <a:r>
              <a:rPr kumimoji="0" lang="zh-TW" altLang="en-US" sz="2000" dirty="0">
                <a:latin typeface="標楷體" pitchFamily="65" charset="-120"/>
                <a:ea typeface="標楷體" pitchFamily="65" charset="-120"/>
              </a:rPr>
              <a:t>，最深入的產業報導，是</a:t>
            </a:r>
            <a:r>
              <a:rPr kumimoji="0"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教學</a:t>
            </a:r>
            <a:r>
              <a:rPr kumimoji="0"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Case Study</a:t>
            </a:r>
            <a:r>
              <a:rPr kumimoji="0"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的最佳輔助教材</a:t>
            </a:r>
            <a:endParaRPr kumimoji="0" lang="en-US" altLang="zh-TW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316" name="文字方塊 4"/>
          <p:cNvSpPr txBox="1">
            <a:spLocks noChangeArrowheads="1"/>
          </p:cNvSpPr>
          <p:nvPr/>
        </p:nvSpPr>
        <p:spPr bwMode="auto">
          <a:xfrm>
            <a:off x="571500" y="2428875"/>
            <a:ext cx="7572375" cy="12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kumimoji="0" lang="zh-TW" altLang="en-US" sz="1800">
                <a:latin typeface="微軟正黑體" pitchFamily="34" charset="-120"/>
                <a:ea typeface="微軟正黑體" pitchFamily="34" charset="-120"/>
              </a:rPr>
              <a:t>　借鏡國際的專題報導、培養放眼全球的高度</a:t>
            </a:r>
            <a:endParaRPr kumimoji="0" lang="en-US" altLang="zh-TW" sz="18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kumimoji="0" lang="zh-TW" altLang="en-US" sz="1800">
                <a:latin typeface="微軟正黑體" pitchFamily="34" charset="-120"/>
                <a:ea typeface="微軟正黑體" pitchFamily="34" charset="-120"/>
              </a:rPr>
              <a:t>　最完整的產業報導、是一部累積</a:t>
            </a:r>
            <a:r>
              <a:rPr kumimoji="0" lang="en-US" altLang="zh-TW" sz="1800">
                <a:latin typeface="微軟正黑體" pitchFamily="34" charset="-120"/>
                <a:ea typeface="微軟正黑體" pitchFamily="34" charset="-120"/>
              </a:rPr>
              <a:t>30</a:t>
            </a:r>
            <a:r>
              <a:rPr kumimoji="0" lang="zh-TW" altLang="en-US" sz="1800">
                <a:latin typeface="微軟正黑體" pitchFamily="34" charset="-120"/>
                <a:ea typeface="微軟正黑體" pitchFamily="34" charset="-120"/>
              </a:rPr>
              <a:t>年的台灣發展史</a:t>
            </a:r>
            <a:endParaRPr kumimoji="0" lang="en-US" altLang="zh-TW" sz="18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kumimoji="0" lang="zh-TW" altLang="en-US" sz="1800">
                <a:latin typeface="微軟正黑體" pitchFamily="34" charset="-120"/>
                <a:ea typeface="微軟正黑體" pitchFamily="34" charset="-120"/>
              </a:rPr>
              <a:t>　精彩的企業家專訪、從外界觀察了解核心價值</a:t>
            </a:r>
            <a:endParaRPr kumimoji="0" lang="en-US" altLang="zh-TW" sz="18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323" name="文字方塊 14"/>
          <p:cNvSpPr txBox="1">
            <a:spLocks noChangeArrowheads="1"/>
          </p:cNvSpPr>
          <p:nvPr/>
        </p:nvSpPr>
        <p:spPr bwMode="auto">
          <a:xfrm>
            <a:off x="6156176" y="5817988"/>
            <a:ext cx="24288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buNone/>
            </a:pPr>
            <a:r>
              <a:rPr kumimoji="0" lang="zh-TW" altLang="en-US" sz="1600" dirty="0">
                <a:latin typeface="標楷體" pitchFamily="65" charset="-120"/>
                <a:ea typeface="標楷體" pitchFamily="65" charset="-120"/>
              </a:rPr>
              <a:t>環保和經濟開發，到底是誰卡住誰？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6" t="21643" r="20173" b="42639"/>
          <a:stretch/>
        </p:blipFill>
        <p:spPr>
          <a:xfrm>
            <a:off x="6200613" y="4437112"/>
            <a:ext cx="2340000" cy="1281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文字方塊 14"/>
          <p:cNvSpPr txBox="1">
            <a:spLocks noChangeArrowheads="1"/>
          </p:cNvSpPr>
          <p:nvPr/>
        </p:nvSpPr>
        <p:spPr bwMode="auto">
          <a:xfrm>
            <a:off x="3266281" y="5756179"/>
            <a:ext cx="24288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buNone/>
            </a:pPr>
            <a:r>
              <a:rPr kumimoji="0" lang="zh-TW" altLang="en-US" sz="1600" dirty="0">
                <a:latin typeface="標楷體" pitchFamily="65" charset="-120"/>
                <a:ea typeface="標楷體" pitchFamily="65" charset="-120"/>
              </a:rPr>
              <a:t>機器人來了！</a:t>
            </a:r>
            <a:r>
              <a:rPr kumimoji="0" lang="en-US" altLang="zh-TW" sz="1600" dirty="0" err="1">
                <a:latin typeface="標楷體" pitchFamily="65" charset="-120"/>
                <a:ea typeface="標楷體" pitchFamily="65" charset="-120"/>
              </a:rPr>
              <a:t>Sota</a:t>
            </a:r>
            <a:r>
              <a:rPr kumimoji="0" lang="zh-TW" altLang="en-US" sz="1600" dirty="0">
                <a:latin typeface="標楷體" pitchFamily="65" charset="-120"/>
                <a:ea typeface="標楷體" pitchFamily="65" charset="-120"/>
              </a:rPr>
              <a:t>現身天下經濟論壇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9" t="21644" r="20036" b="42921"/>
          <a:stretch/>
        </p:blipFill>
        <p:spPr>
          <a:xfrm>
            <a:off x="3266281" y="4400476"/>
            <a:ext cx="2340000" cy="1260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文字方塊 14"/>
          <p:cNvSpPr txBox="1">
            <a:spLocks noChangeArrowheads="1"/>
          </p:cNvSpPr>
          <p:nvPr/>
        </p:nvSpPr>
        <p:spPr bwMode="auto">
          <a:xfrm>
            <a:off x="539552" y="5841900"/>
            <a:ext cx="24288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TW"/>
            </a:defPPr>
            <a:lvl1pPr>
              <a:spcBef>
                <a:spcPct val="20000"/>
              </a:spcBef>
              <a:buNone/>
              <a:defRPr kumimoji="0" sz="1600">
                <a:latin typeface="標楷體" pitchFamily="65" charset="-12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dirty="0"/>
              <a:t>一帶一路的挑戰與風險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9" t="21643" r="20119" b="43820"/>
          <a:stretch/>
        </p:blipFill>
        <p:spPr>
          <a:xfrm>
            <a:off x="484411" y="4437112"/>
            <a:ext cx="2340000" cy="1260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文字方塊 14"/>
          <p:cNvSpPr txBox="1">
            <a:spLocks noChangeArrowheads="1"/>
          </p:cNvSpPr>
          <p:nvPr/>
        </p:nvSpPr>
        <p:spPr bwMode="auto">
          <a:xfrm>
            <a:off x="6111738" y="3564305"/>
            <a:ext cx="24288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TW"/>
            </a:defPPr>
            <a:lvl1pPr>
              <a:spcBef>
                <a:spcPct val="20000"/>
              </a:spcBef>
              <a:buNone/>
              <a:defRPr kumimoji="0" sz="1600">
                <a:latin typeface="標楷體" pitchFamily="65" charset="-12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dirty="0"/>
              <a:t>數位島國新典範　你更該了解的英國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2" t="20602" r="19944" b="47900"/>
          <a:stretch/>
        </p:blipFill>
        <p:spPr>
          <a:xfrm>
            <a:off x="6120432" y="2204864"/>
            <a:ext cx="2340000" cy="1214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26083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文字方塊 11"/>
          <p:cNvSpPr txBox="1">
            <a:spLocks noChangeArrowheads="1"/>
          </p:cNvSpPr>
          <p:nvPr/>
        </p:nvSpPr>
        <p:spPr bwMode="auto">
          <a:xfrm>
            <a:off x="395288" y="2133600"/>
            <a:ext cx="75723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kumimoji="0" lang="zh-TW" altLang="en-US" sz="1800" dirty="0">
                <a:latin typeface="微軟正黑體" pitchFamily="34" charset="-120"/>
                <a:ea typeface="微軟正黑體" pitchFamily="34" charset="-120"/>
              </a:rPr>
              <a:t>    精彩大師影音及知名國際企業家分享</a:t>
            </a:r>
            <a:endParaRPr kumimoji="0" lang="en-US" altLang="zh-TW" sz="1800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kumimoji="0" lang="zh-TW" altLang="en-US" sz="1800" dirty="0">
                <a:latin typeface="微軟正黑體" pitchFamily="34" charset="-120"/>
                <a:ea typeface="微軟正黑體" pitchFamily="34" charset="-120"/>
              </a:rPr>
              <a:t>    名師集結的多年心法累計及經營管理智慧</a:t>
            </a:r>
            <a:endParaRPr kumimoji="0" lang="en-US" altLang="zh-TW" sz="1800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kumimoji="0" lang="zh-TW" altLang="en-US" sz="1800" dirty="0">
                <a:latin typeface="微軟正黑體" pitchFamily="34" charset="-120"/>
                <a:ea typeface="微軟正黑體" pitchFamily="34" charset="-120"/>
              </a:rPr>
              <a:t>　深入精彩的企業報導，了解產業動態及市場環境</a:t>
            </a:r>
            <a:endParaRPr kumimoji="0" lang="en-US" altLang="zh-TW" sz="1800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kumimoji="0" lang="zh-TW" altLang="en-US" sz="1800" dirty="0">
                <a:latin typeface="微軟正黑體" pitchFamily="34" charset="-120"/>
                <a:ea typeface="微軟正黑體" pitchFamily="34" charset="-120"/>
              </a:rPr>
              <a:t>　培植社會新鮮人的職場守則影片</a:t>
            </a:r>
            <a:endParaRPr kumimoji="0" lang="en-US" altLang="zh-TW" sz="18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 bwMode="auto">
          <a:xfrm>
            <a:off x="560388" y="692150"/>
            <a:ext cx="78994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zh-TW" altLang="en-US" sz="3200" kern="0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  <a:cs typeface="+mj-cs"/>
              </a:rPr>
              <a:t>頂尖企業家的演說紀實 人才培訓最佳工具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571500" y="1412875"/>
            <a:ext cx="788987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標楷體" pitchFamily="65" charset="-120"/>
                <a:ea typeface="標楷體" pitchFamily="65" charset="-120"/>
              </a:rPr>
              <a:t>EMBA</a:t>
            </a:r>
            <a:r>
              <a:rPr kumimoji="0" lang="zh-TW" altLang="en-US" sz="2000" dirty="0">
                <a:latin typeface="標楷體" pitchFamily="65" charset="-120"/>
                <a:ea typeface="標楷體" pitchFamily="65" charset="-120"/>
              </a:rPr>
              <a:t>、國際商學院名師及成功企業家的演說紀實，及</a:t>
            </a:r>
            <a:r>
              <a:rPr kumimoji="0"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深入觀察產業</a:t>
            </a:r>
            <a:r>
              <a:rPr kumimoji="0"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32</a:t>
            </a:r>
            <a:r>
              <a:rPr kumimoji="0"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年的海量報導</a:t>
            </a:r>
            <a:r>
              <a:rPr kumimoji="0" lang="zh-TW" altLang="en-US" sz="2000" dirty="0">
                <a:latin typeface="標楷體" pitchFamily="65" charset="-120"/>
                <a:ea typeface="標楷體" pitchFamily="65" charset="-120"/>
              </a:rPr>
              <a:t>，是珍貴的</a:t>
            </a:r>
            <a:r>
              <a:rPr kumimoji="0"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人才培訓資源</a:t>
            </a:r>
            <a:r>
              <a:rPr kumimoji="0" lang="zh-TW" altLang="en-US" sz="2000" dirty="0">
                <a:latin typeface="標楷體" pitchFamily="65" charset="-120"/>
                <a:ea typeface="標楷體" pitchFamily="65" charset="-120"/>
              </a:rPr>
              <a:t>、了解</a:t>
            </a:r>
            <a:r>
              <a:rPr kumimoji="0"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台灣產業</a:t>
            </a:r>
            <a:r>
              <a:rPr kumimoji="0" lang="zh-TW" altLang="en-US" sz="2000" dirty="0">
                <a:latin typeface="標楷體" pitchFamily="65" charset="-120"/>
                <a:ea typeface="標楷體" pitchFamily="65" charset="-120"/>
              </a:rPr>
              <a:t>的最佳工具</a:t>
            </a:r>
            <a:endParaRPr kumimoji="0" lang="en-US" altLang="zh-TW" sz="20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346" name="文字方塊 18"/>
          <p:cNvSpPr txBox="1">
            <a:spLocks noChangeArrowheads="1"/>
          </p:cNvSpPr>
          <p:nvPr/>
        </p:nvSpPr>
        <p:spPr bwMode="auto">
          <a:xfrm>
            <a:off x="467891" y="5663164"/>
            <a:ext cx="24479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spcBef>
                <a:spcPct val="20000"/>
              </a:spcBef>
              <a:buNone/>
              <a:defRPr kumimoji="0" sz="1600">
                <a:latin typeface="標楷體" pitchFamily="65" charset="-12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dirty="0"/>
              <a:t>司徒達賢帶</a:t>
            </a:r>
            <a:r>
              <a:rPr lang="zh-TW" altLang="en-US" dirty="0" smtClean="0"/>
              <a:t>你</a:t>
            </a:r>
            <a:r>
              <a:rPr lang="en-US" altLang="zh-TW" dirty="0" smtClean="0"/>
              <a:t>《</a:t>
            </a:r>
            <a:r>
              <a:rPr lang="zh-TW" altLang="en-US" dirty="0"/>
              <a:t>簡單讀懂麥可波特</a:t>
            </a:r>
            <a:r>
              <a:rPr lang="en-US" altLang="zh-TW" dirty="0"/>
              <a:t>》</a:t>
            </a:r>
          </a:p>
        </p:txBody>
      </p:sp>
      <p:sp>
        <p:nvSpPr>
          <p:cNvPr id="14348" name="矩形 16"/>
          <p:cNvSpPr>
            <a:spLocks noChangeArrowheads="1"/>
          </p:cNvSpPr>
          <p:nvPr/>
        </p:nvSpPr>
        <p:spPr bwMode="auto">
          <a:xfrm>
            <a:off x="3275856" y="5807329"/>
            <a:ext cx="24302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buNone/>
            </a:pPr>
            <a:r>
              <a:rPr kumimoji="0" lang="zh-TW" altLang="en-US" sz="1600" dirty="0">
                <a:latin typeface="標楷體" pitchFamily="65" charset="-120"/>
                <a:ea typeface="標楷體" pitchFamily="65" charset="-120"/>
              </a:rPr>
              <a:t>阿里巴巴首席戰略官曾鳴　台灣首次公開演說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0" t="21879" r="19899" b="42590"/>
          <a:stretch/>
        </p:blipFill>
        <p:spPr>
          <a:xfrm>
            <a:off x="3366118" y="4472201"/>
            <a:ext cx="2340000" cy="1263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矩形 16"/>
          <p:cNvSpPr>
            <a:spLocks noChangeArrowheads="1"/>
          </p:cNvSpPr>
          <p:nvPr/>
        </p:nvSpPr>
        <p:spPr bwMode="auto">
          <a:xfrm>
            <a:off x="5932229" y="5956641"/>
            <a:ext cx="26642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buNone/>
            </a:pPr>
            <a:r>
              <a:rPr kumimoji="0" lang="zh-TW" altLang="en-US" sz="1600" dirty="0">
                <a:latin typeface="標楷體" pitchFamily="65" charset="-120"/>
                <a:ea typeface="標楷體" pitchFamily="65" charset="-120"/>
              </a:rPr>
              <a:t>併購如何為企業開拓新能力？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1" t="17678" r="20088" b="53258"/>
          <a:stretch/>
        </p:blipFill>
        <p:spPr>
          <a:xfrm>
            <a:off x="6121375" y="4579083"/>
            <a:ext cx="2340000" cy="127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矩形 16"/>
          <p:cNvSpPr>
            <a:spLocks noChangeArrowheads="1"/>
          </p:cNvSpPr>
          <p:nvPr/>
        </p:nvSpPr>
        <p:spPr bwMode="auto">
          <a:xfrm>
            <a:off x="6012160" y="3645024"/>
            <a:ext cx="26642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buNone/>
            </a:pPr>
            <a:r>
              <a:rPr kumimoji="0" lang="zh-TW" altLang="en-US" sz="1600" dirty="0">
                <a:latin typeface="標楷體" pitchFamily="65" charset="-120"/>
                <a:ea typeface="標楷體" pitchFamily="65" charset="-120"/>
              </a:rPr>
              <a:t>鼎王餐飲集團執行長陳世明如何激勵團隊成長，寫下鼎王傳奇？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2" t="21194" r="20087" b="45008"/>
          <a:stretch/>
        </p:blipFill>
        <p:spPr>
          <a:xfrm>
            <a:off x="6120346" y="2276872"/>
            <a:ext cx="2340000" cy="1261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4" t="20037" r="20031" b="47090"/>
          <a:stretch/>
        </p:blipFill>
        <p:spPr>
          <a:xfrm>
            <a:off x="521853" y="4343000"/>
            <a:ext cx="2340000" cy="1267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42227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佈景主題2">
  <a:themeElements>
    <a:clrScheme name="預設簡報設計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佈景主題2</Template>
  <TotalTime>4062</TotalTime>
  <Words>922</Words>
  <Application>Microsoft Office PowerPoint</Application>
  <PresentationFormat>如螢幕大小 (4:3)</PresentationFormat>
  <Paragraphs>139</Paragraphs>
  <Slides>18</Slides>
  <Notes>5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19" baseType="lpstr">
      <vt:lpstr>佈景主題2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天下雜誌群 影音知識庫</dc:title>
  <dc:creator>cassiehsu</dc:creator>
  <cp:lastModifiedBy>jessie</cp:lastModifiedBy>
  <cp:revision>325</cp:revision>
  <dcterms:created xsi:type="dcterms:W3CDTF">2013-08-19T08:49:20Z</dcterms:created>
  <dcterms:modified xsi:type="dcterms:W3CDTF">2018-06-29T02:23:12Z</dcterms:modified>
</cp:coreProperties>
</file>